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3" r:id="rId4"/>
    <p:sldMasterId id="2147483660" r:id="rId5"/>
  </p:sldMasterIdLst>
  <p:notesMasterIdLst>
    <p:notesMasterId r:id="rId19"/>
  </p:notesMasterIdLst>
  <p:sldIdLst>
    <p:sldId id="265" r:id="rId6"/>
    <p:sldId id="277" r:id="rId7"/>
    <p:sldId id="276" r:id="rId8"/>
    <p:sldId id="266" r:id="rId9"/>
    <p:sldId id="275" r:id="rId10"/>
    <p:sldId id="267" r:id="rId11"/>
    <p:sldId id="264" r:id="rId12"/>
    <p:sldId id="268" r:id="rId13"/>
    <p:sldId id="270" r:id="rId14"/>
    <p:sldId id="278" r:id="rId15"/>
    <p:sldId id="271" r:id="rId16"/>
    <p:sldId id="272" r:id="rId17"/>
    <p:sldId id="273" r:id="rId18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Open Sans" panose="020B0606030504020204" pitchFamily="34" charset="0"/>
      <p:regular r:id="rId24"/>
      <p:bold r:id="rId25"/>
      <p:italic r:id="rId26"/>
      <p:boldItalic r:id="rId27"/>
    </p:embeddedFont>
    <p:embeddedFont>
      <p:font typeface="Open Sans ExtraBold" panose="020B0906030804020204" pitchFamily="34" charset="0"/>
      <p:bold r:id="rId28"/>
      <p:italic r:id="rId29"/>
      <p:boldItalic r:id="rId30"/>
    </p:embeddedFont>
    <p:embeddedFont>
      <p:font typeface="Open Sans Light" panose="020B0306030504020204" pitchFamily="34" charset="0"/>
      <p:regular r:id="rId31"/>
      <p:italic r:id="rId32"/>
    </p:embeddedFont>
    <p:embeddedFont>
      <p:font typeface="Tahoma" panose="020B0604030504040204" pitchFamily="34" charset="0"/>
      <p:regular r:id="rId33"/>
      <p:bold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3B2C019-DD96-C4BA-17BB-8EE0CEF8D513}" name="Gregory Coll" initials="GC" userId="S::gdcoll@nsf.gov::74d61f87-fd03-45f6-8505-418351e65eb7" providerId="AD"/>
  <p188:author id="{18DED390-64DA-9D73-EC9E-99AD4E117F6B}" name="Kitterman, Alice (Contractor)" initials="KA(" userId="S::7065039834@nsf.gov::22904bd1-1fc1-4b50-b48c-a6c3eab5e2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9C7D1"/>
    <a:srgbClr val="CCDDEA"/>
    <a:srgbClr val="9ABBD5"/>
    <a:srgbClr val="CCF3E5"/>
    <a:srgbClr val="E4D2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5A2474-0A91-48D0-824B-7696033DC46B}" v="10" dt="2022-07-25T18:02:32.470"/>
    <p1510:client id="{E6C25B8F-C05E-C446-9DD4-332D0EC7177A}" v="21" dt="2022-07-25T16:13:00.7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908"/>
    <p:restoredTop sz="94757"/>
  </p:normalViewPr>
  <p:slideViewPr>
    <p:cSldViewPr snapToGrid="0">
      <p:cViewPr>
        <p:scale>
          <a:sx n="50" d="100"/>
          <a:sy n="50" d="100"/>
        </p:scale>
        <p:origin x="972" y="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7.fntdata"/><Relationship Id="rId39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s, Michael J" userId="8eac95fc-3493-4ccf-afbd-6c711c7b0a15" providerId="ADAL" clId="{2D5A2474-0A91-48D0-824B-7696033DC46B}"/>
    <pc:docChg chg="custSel addSld delSld modSld">
      <pc:chgData name="Davis, Michael J" userId="8eac95fc-3493-4ccf-afbd-6c711c7b0a15" providerId="ADAL" clId="{2D5A2474-0A91-48D0-824B-7696033DC46B}" dt="2022-07-25T18:02:32.469" v="260" actId="1076"/>
      <pc:docMkLst>
        <pc:docMk/>
      </pc:docMkLst>
      <pc:sldChg chg="addSp delSp modSp mod">
        <pc:chgData name="Davis, Michael J" userId="8eac95fc-3493-4ccf-afbd-6c711c7b0a15" providerId="ADAL" clId="{2D5A2474-0A91-48D0-824B-7696033DC46B}" dt="2022-07-25T17:57:35.094" v="238" actId="1076"/>
        <pc:sldMkLst>
          <pc:docMk/>
          <pc:sldMk cId="512865311" sldId="265"/>
        </pc:sldMkLst>
        <pc:spChg chg="add del mod">
          <ac:chgData name="Davis, Michael J" userId="8eac95fc-3493-4ccf-afbd-6c711c7b0a15" providerId="ADAL" clId="{2D5A2474-0A91-48D0-824B-7696033DC46B}" dt="2022-07-25T17:56:05.760" v="182"/>
          <ac:spMkLst>
            <pc:docMk/>
            <pc:sldMk cId="512865311" sldId="265"/>
            <ac:spMk id="2" creationId="{BBF95B1B-2FBD-7203-CE1E-0E559BFBC899}"/>
          </ac:spMkLst>
        </pc:spChg>
        <pc:spChg chg="add del mod">
          <ac:chgData name="Davis, Michael J" userId="8eac95fc-3493-4ccf-afbd-6c711c7b0a15" providerId="ADAL" clId="{2D5A2474-0A91-48D0-824B-7696033DC46B}" dt="2022-07-25T17:56:05.758" v="180" actId="478"/>
          <ac:spMkLst>
            <pc:docMk/>
            <pc:sldMk cId="512865311" sldId="265"/>
            <ac:spMk id="3" creationId="{4E6966BA-D5F8-3045-7895-152E73682A95}"/>
          </ac:spMkLst>
        </pc:spChg>
        <pc:spChg chg="add mod">
          <ac:chgData name="Davis, Michael J" userId="8eac95fc-3493-4ccf-afbd-6c711c7b0a15" providerId="ADAL" clId="{2D5A2474-0A91-48D0-824B-7696033DC46B}" dt="2022-07-25T17:57:35.094" v="238" actId="1076"/>
          <ac:spMkLst>
            <pc:docMk/>
            <pc:sldMk cId="512865311" sldId="265"/>
            <ac:spMk id="4" creationId="{E770BE3A-9ED1-1412-0E7A-AA992DDFE1F0}"/>
          </ac:spMkLst>
        </pc:spChg>
        <pc:spChg chg="mod">
          <ac:chgData name="Davis, Michael J" userId="8eac95fc-3493-4ccf-afbd-6c711c7b0a15" providerId="ADAL" clId="{2D5A2474-0A91-48D0-824B-7696033DC46B}" dt="2022-07-25T17:55:41.372" v="176" actId="1076"/>
          <ac:spMkLst>
            <pc:docMk/>
            <pc:sldMk cId="512865311" sldId="265"/>
            <ac:spMk id="5" creationId="{A6F7B933-26BB-0B9E-CB45-44C937F686D4}"/>
          </ac:spMkLst>
        </pc:spChg>
        <pc:spChg chg="mod">
          <ac:chgData name="Davis, Michael J" userId="8eac95fc-3493-4ccf-afbd-6c711c7b0a15" providerId="ADAL" clId="{2D5A2474-0A91-48D0-824B-7696033DC46B}" dt="2022-07-25T17:55:44.871" v="177" actId="1076"/>
          <ac:spMkLst>
            <pc:docMk/>
            <pc:sldMk cId="512865311" sldId="265"/>
            <ac:spMk id="7" creationId="{B45BEACE-8EB4-EE53-7477-96574F8170B6}"/>
          </ac:spMkLst>
        </pc:spChg>
      </pc:sldChg>
      <pc:sldChg chg="modSp mod">
        <pc:chgData name="Davis, Michael J" userId="8eac95fc-3493-4ccf-afbd-6c711c7b0a15" providerId="ADAL" clId="{2D5A2474-0A91-48D0-824B-7696033DC46B}" dt="2022-07-25T18:02:32.469" v="260" actId="1076"/>
        <pc:sldMkLst>
          <pc:docMk/>
          <pc:sldMk cId="2706135221" sldId="272"/>
        </pc:sldMkLst>
        <pc:spChg chg="mod">
          <ac:chgData name="Davis, Michael J" userId="8eac95fc-3493-4ccf-afbd-6c711c7b0a15" providerId="ADAL" clId="{2D5A2474-0A91-48D0-824B-7696033DC46B}" dt="2022-07-25T18:02:24.679" v="259" actId="14100"/>
          <ac:spMkLst>
            <pc:docMk/>
            <pc:sldMk cId="2706135221" sldId="272"/>
            <ac:spMk id="2" creationId="{58351847-237E-6CC0-8F55-947107B12997}"/>
          </ac:spMkLst>
        </pc:spChg>
        <pc:picChg chg="mod">
          <ac:chgData name="Davis, Michael J" userId="8eac95fc-3493-4ccf-afbd-6c711c7b0a15" providerId="ADAL" clId="{2D5A2474-0A91-48D0-824B-7696033DC46B}" dt="2022-07-25T18:02:32.469" v="260" actId="1076"/>
          <ac:picMkLst>
            <pc:docMk/>
            <pc:sldMk cId="2706135221" sldId="272"/>
            <ac:picMk id="3" creationId="{91741E42-0093-60BA-1997-B81451E8A696}"/>
          </ac:picMkLst>
        </pc:picChg>
      </pc:sldChg>
      <pc:sldChg chg="modSp mod modShow">
        <pc:chgData name="Davis, Michael J" userId="8eac95fc-3493-4ccf-afbd-6c711c7b0a15" providerId="ADAL" clId="{2D5A2474-0A91-48D0-824B-7696033DC46B}" dt="2022-07-25T18:00:07.316" v="239" actId="1076"/>
        <pc:sldMkLst>
          <pc:docMk/>
          <pc:sldMk cId="3470169227" sldId="273"/>
        </pc:sldMkLst>
        <pc:picChg chg="mod">
          <ac:chgData name="Davis, Michael J" userId="8eac95fc-3493-4ccf-afbd-6c711c7b0a15" providerId="ADAL" clId="{2D5A2474-0A91-48D0-824B-7696033DC46B}" dt="2022-07-25T18:00:07.316" v="239" actId="1076"/>
          <ac:picMkLst>
            <pc:docMk/>
            <pc:sldMk cId="3470169227" sldId="273"/>
            <ac:picMk id="13" creationId="{B5259D9D-347D-7B9E-9A43-E3140E214C0B}"/>
          </ac:picMkLst>
        </pc:picChg>
        <pc:picChg chg="mod">
          <ac:chgData name="Davis, Michael J" userId="8eac95fc-3493-4ccf-afbd-6c711c7b0a15" providerId="ADAL" clId="{2D5A2474-0A91-48D0-824B-7696033DC46B}" dt="2022-07-25T18:00:07.316" v="239" actId="1076"/>
          <ac:picMkLst>
            <pc:docMk/>
            <pc:sldMk cId="3470169227" sldId="273"/>
            <ac:picMk id="14" creationId="{88B42B97-8F00-79CD-3B49-9F29F620AFF3}"/>
          </ac:picMkLst>
        </pc:picChg>
        <pc:picChg chg="mod">
          <ac:chgData name="Davis, Michael J" userId="8eac95fc-3493-4ccf-afbd-6c711c7b0a15" providerId="ADAL" clId="{2D5A2474-0A91-48D0-824B-7696033DC46B}" dt="2022-07-25T18:00:07.316" v="239" actId="1076"/>
          <ac:picMkLst>
            <pc:docMk/>
            <pc:sldMk cId="3470169227" sldId="273"/>
            <ac:picMk id="15" creationId="{D22C092D-D44E-C17F-8DBB-E387E5B45A13}"/>
          </ac:picMkLst>
        </pc:picChg>
      </pc:sldChg>
      <pc:sldChg chg="addSp modSp mod">
        <pc:chgData name="Davis, Michael J" userId="8eac95fc-3493-4ccf-afbd-6c711c7b0a15" providerId="ADAL" clId="{2D5A2474-0A91-48D0-824B-7696033DC46B}" dt="2022-07-25T18:01:23.501" v="249" actId="1076"/>
        <pc:sldMkLst>
          <pc:docMk/>
          <pc:sldMk cId="2318171971" sldId="276"/>
        </pc:sldMkLst>
        <pc:picChg chg="add mod">
          <ac:chgData name="Davis, Michael J" userId="8eac95fc-3493-4ccf-afbd-6c711c7b0a15" providerId="ADAL" clId="{2D5A2474-0A91-48D0-824B-7696033DC46B}" dt="2022-07-25T18:01:19.057" v="248" actId="1076"/>
          <ac:picMkLst>
            <pc:docMk/>
            <pc:sldMk cId="2318171971" sldId="276"/>
            <ac:picMk id="4" creationId="{6D16EFD8-48CB-6CCF-E5BB-8C1C58297D66}"/>
          </ac:picMkLst>
        </pc:picChg>
        <pc:picChg chg="add mod">
          <ac:chgData name="Davis, Michael J" userId="8eac95fc-3493-4ccf-afbd-6c711c7b0a15" providerId="ADAL" clId="{2D5A2474-0A91-48D0-824B-7696033DC46B}" dt="2022-07-25T18:01:23.501" v="249" actId="1076"/>
          <ac:picMkLst>
            <pc:docMk/>
            <pc:sldMk cId="2318171971" sldId="276"/>
            <ac:picMk id="6" creationId="{3626CC0C-0A12-9095-D597-3A0858947973}"/>
          </ac:picMkLst>
        </pc:picChg>
      </pc:sldChg>
      <pc:sldChg chg="addSp delSp modSp mod modAnim">
        <pc:chgData name="Davis, Michael J" userId="8eac95fc-3493-4ccf-afbd-6c711c7b0a15" providerId="ADAL" clId="{2D5A2474-0A91-48D0-824B-7696033DC46B}" dt="2022-07-25T18:00:55.953" v="245" actId="478"/>
        <pc:sldMkLst>
          <pc:docMk/>
          <pc:sldMk cId="628002040" sldId="277"/>
        </pc:sldMkLst>
        <pc:spChg chg="add mod">
          <ac:chgData name="Davis, Michael J" userId="8eac95fc-3493-4ccf-afbd-6c711c7b0a15" providerId="ADAL" clId="{2D5A2474-0A91-48D0-824B-7696033DC46B}" dt="2022-07-25T17:54:45.866" v="172" actId="1076"/>
          <ac:spMkLst>
            <pc:docMk/>
            <pc:sldMk cId="628002040" sldId="277"/>
            <ac:spMk id="2" creationId="{3900AB1E-5D64-5841-CB35-78E9F6E2AF5C}"/>
          </ac:spMkLst>
        </pc:spChg>
        <pc:spChg chg="mod">
          <ac:chgData name="Davis, Michael J" userId="8eac95fc-3493-4ccf-afbd-6c711c7b0a15" providerId="ADAL" clId="{2D5A2474-0A91-48D0-824B-7696033DC46B}" dt="2022-07-25T17:54:51.690" v="174" actId="27636"/>
          <ac:spMkLst>
            <pc:docMk/>
            <pc:sldMk cId="628002040" sldId="277"/>
            <ac:spMk id="6" creationId="{3BA517D4-F557-4186-C0E2-397DDF4D4B85}"/>
          </ac:spMkLst>
        </pc:spChg>
        <pc:picChg chg="add mod">
          <ac:chgData name="Davis, Michael J" userId="8eac95fc-3493-4ccf-afbd-6c711c7b0a15" providerId="ADAL" clId="{2D5A2474-0A91-48D0-824B-7696033DC46B}" dt="2022-07-25T18:00:26.114" v="241" actId="1076"/>
          <ac:picMkLst>
            <pc:docMk/>
            <pc:sldMk cId="628002040" sldId="277"/>
            <ac:picMk id="7" creationId="{7902CAF3-9FD9-69AD-C638-1E45F1293583}"/>
          </ac:picMkLst>
        </pc:picChg>
        <pc:picChg chg="add del mod">
          <ac:chgData name="Davis, Michael J" userId="8eac95fc-3493-4ccf-afbd-6c711c7b0a15" providerId="ADAL" clId="{2D5A2474-0A91-48D0-824B-7696033DC46B}" dt="2022-07-25T18:00:55.953" v="245" actId="478"/>
          <ac:picMkLst>
            <pc:docMk/>
            <pc:sldMk cId="628002040" sldId="277"/>
            <ac:picMk id="8" creationId="{3A71A154-038E-475E-DC13-405DCC3D7284}"/>
          </ac:picMkLst>
        </pc:picChg>
        <pc:picChg chg="add del mod">
          <ac:chgData name="Davis, Michael J" userId="8eac95fc-3493-4ccf-afbd-6c711c7b0a15" providerId="ADAL" clId="{2D5A2474-0A91-48D0-824B-7696033DC46B}" dt="2022-07-25T18:00:54.307" v="244" actId="478"/>
          <ac:picMkLst>
            <pc:docMk/>
            <pc:sldMk cId="628002040" sldId="277"/>
            <ac:picMk id="9" creationId="{140BA5F1-7772-50FE-4E8C-58EEB17BBCF6}"/>
          </ac:picMkLst>
        </pc:picChg>
      </pc:sldChg>
      <pc:sldChg chg="add del">
        <pc:chgData name="Davis, Michael J" userId="8eac95fc-3493-4ccf-afbd-6c711c7b0a15" providerId="ADAL" clId="{2D5A2474-0A91-48D0-824B-7696033DC46B}" dt="2022-07-25T18:01:43.444" v="251" actId="47"/>
        <pc:sldMkLst>
          <pc:docMk/>
          <pc:sldMk cId="3789223483" sldId="279"/>
        </pc:sldMkLst>
      </pc:sldChg>
    </pc:docChg>
  </pc:docChgLst>
  <pc:docChgLst>
    <pc:chgData name="Owens, Kalyn" userId="1b211373-ea4c-45fb-b6df-03fc2bdbbe18" providerId="ADAL" clId="{E6C25B8F-C05E-C446-9DD4-332D0EC7177A}"/>
    <pc:docChg chg="custSel modSld modShowInfo">
      <pc:chgData name="Owens, Kalyn" userId="1b211373-ea4c-45fb-b6df-03fc2bdbbe18" providerId="ADAL" clId="{E6C25B8F-C05E-C446-9DD4-332D0EC7177A}" dt="2022-07-25T16:28:18.943" v="200" actId="20577"/>
      <pc:docMkLst>
        <pc:docMk/>
      </pc:docMkLst>
      <pc:sldChg chg="addSp delSp modSp mod modAnim">
        <pc:chgData name="Owens, Kalyn" userId="1b211373-ea4c-45fb-b6df-03fc2bdbbe18" providerId="ADAL" clId="{E6C25B8F-C05E-C446-9DD4-332D0EC7177A}" dt="2022-07-24T22:59:25.551" v="101" actId="20577"/>
        <pc:sldMkLst>
          <pc:docMk/>
          <pc:sldMk cId="1148599603" sldId="264"/>
        </pc:sldMkLst>
        <pc:spChg chg="add del mod">
          <ac:chgData name="Owens, Kalyn" userId="1b211373-ea4c-45fb-b6df-03fc2bdbbe18" providerId="ADAL" clId="{E6C25B8F-C05E-C446-9DD4-332D0EC7177A}" dt="2022-07-24T22:57:39.663" v="86" actId="478"/>
          <ac:spMkLst>
            <pc:docMk/>
            <pc:sldMk cId="1148599603" sldId="264"/>
            <ac:spMk id="2" creationId="{2F31FEFE-800C-D8D3-36A9-27A060641696}"/>
          </ac:spMkLst>
        </pc:spChg>
        <pc:spChg chg="add mod">
          <ac:chgData name="Owens, Kalyn" userId="1b211373-ea4c-45fb-b6df-03fc2bdbbe18" providerId="ADAL" clId="{E6C25B8F-C05E-C446-9DD4-332D0EC7177A}" dt="2022-07-24T22:59:25.551" v="101" actId="20577"/>
          <ac:spMkLst>
            <pc:docMk/>
            <pc:sldMk cId="1148599603" sldId="264"/>
            <ac:spMk id="9" creationId="{F7AAB791-5DE5-5A61-A9B6-0101CD62187E}"/>
          </ac:spMkLst>
        </pc:spChg>
        <pc:picChg chg="mod">
          <ac:chgData name="Owens, Kalyn" userId="1b211373-ea4c-45fb-b6df-03fc2bdbbe18" providerId="ADAL" clId="{E6C25B8F-C05E-C446-9DD4-332D0EC7177A}" dt="2022-07-24T22:58:35.621" v="95" actId="1076"/>
          <ac:picMkLst>
            <pc:docMk/>
            <pc:sldMk cId="1148599603" sldId="264"/>
            <ac:picMk id="3" creationId="{4E956ACE-AA8B-C153-F48B-1D13BEAFA492}"/>
          </ac:picMkLst>
        </pc:picChg>
        <pc:picChg chg="mod">
          <ac:chgData name="Owens, Kalyn" userId="1b211373-ea4c-45fb-b6df-03fc2bdbbe18" providerId="ADAL" clId="{E6C25B8F-C05E-C446-9DD4-332D0EC7177A}" dt="2022-07-24T22:58:43.963" v="99" actId="1076"/>
          <ac:picMkLst>
            <pc:docMk/>
            <pc:sldMk cId="1148599603" sldId="264"/>
            <ac:picMk id="10" creationId="{E7E877BF-ED29-F21E-12F8-097A8F39A621}"/>
          </ac:picMkLst>
        </pc:picChg>
      </pc:sldChg>
      <pc:sldChg chg="addSp delSp modSp mod modAnim">
        <pc:chgData name="Owens, Kalyn" userId="1b211373-ea4c-45fb-b6df-03fc2bdbbe18" providerId="ADAL" clId="{E6C25B8F-C05E-C446-9DD4-332D0EC7177A}" dt="2022-07-25T16:13:24.558" v="175" actId="1076"/>
        <pc:sldMkLst>
          <pc:docMk/>
          <pc:sldMk cId="1792248859" sldId="267"/>
        </pc:sldMkLst>
        <pc:spChg chg="mod">
          <ac:chgData name="Owens, Kalyn" userId="1b211373-ea4c-45fb-b6df-03fc2bdbbe18" providerId="ADAL" clId="{E6C25B8F-C05E-C446-9DD4-332D0EC7177A}" dt="2022-07-25T16:13:24.558" v="175" actId="1076"/>
          <ac:spMkLst>
            <pc:docMk/>
            <pc:sldMk cId="1792248859" sldId="267"/>
            <ac:spMk id="6" creationId="{49C9EAB1-E456-146D-08EA-E12AC4D19200}"/>
          </ac:spMkLst>
        </pc:spChg>
        <pc:spChg chg="mod">
          <ac:chgData name="Owens, Kalyn" userId="1b211373-ea4c-45fb-b6df-03fc2bdbbe18" providerId="ADAL" clId="{E6C25B8F-C05E-C446-9DD4-332D0EC7177A}" dt="2022-07-25T16:13:21.911" v="174" actId="1076"/>
          <ac:spMkLst>
            <pc:docMk/>
            <pc:sldMk cId="1792248859" sldId="267"/>
            <ac:spMk id="8" creationId="{9F79E05A-F04B-ADF6-94A8-776CDC63BCF3}"/>
          </ac:spMkLst>
        </pc:spChg>
        <pc:picChg chg="add mod">
          <ac:chgData name="Owens, Kalyn" userId="1b211373-ea4c-45fb-b6df-03fc2bdbbe18" providerId="ADAL" clId="{E6C25B8F-C05E-C446-9DD4-332D0EC7177A}" dt="2022-07-25T16:13:18.453" v="173" actId="14100"/>
          <ac:picMkLst>
            <pc:docMk/>
            <pc:sldMk cId="1792248859" sldId="267"/>
            <ac:picMk id="3" creationId="{BBD96A9E-C253-3975-D6F9-D37AFFF13935}"/>
          </ac:picMkLst>
        </pc:picChg>
        <pc:picChg chg="del">
          <ac:chgData name="Owens, Kalyn" userId="1b211373-ea4c-45fb-b6df-03fc2bdbbe18" providerId="ADAL" clId="{E6C25B8F-C05E-C446-9DD4-332D0EC7177A}" dt="2022-07-25T15:26:51.680" v="105" actId="478"/>
          <ac:picMkLst>
            <pc:docMk/>
            <pc:sldMk cId="1792248859" sldId="267"/>
            <ac:picMk id="7" creationId="{4C0F38FF-27E3-4870-4D1F-74E902F31238}"/>
          </ac:picMkLst>
        </pc:picChg>
      </pc:sldChg>
      <pc:sldChg chg="modSp mod">
        <pc:chgData name="Owens, Kalyn" userId="1b211373-ea4c-45fb-b6df-03fc2bdbbe18" providerId="ADAL" clId="{E6C25B8F-C05E-C446-9DD4-332D0EC7177A}" dt="2022-07-25T16:28:18.943" v="200" actId="20577"/>
        <pc:sldMkLst>
          <pc:docMk/>
          <pc:sldMk cId="1606500727" sldId="268"/>
        </pc:sldMkLst>
        <pc:spChg chg="mod">
          <ac:chgData name="Owens, Kalyn" userId="1b211373-ea4c-45fb-b6df-03fc2bdbbe18" providerId="ADAL" clId="{E6C25B8F-C05E-C446-9DD4-332D0EC7177A}" dt="2022-07-25T16:28:18.943" v="200" actId="20577"/>
          <ac:spMkLst>
            <pc:docMk/>
            <pc:sldMk cId="1606500727" sldId="268"/>
            <ac:spMk id="6" creationId="{F8B67FAE-A11D-868C-4DC9-7715F2295079}"/>
          </ac:spMkLst>
        </pc:spChg>
      </pc:sldChg>
      <pc:sldChg chg="addSp modSp">
        <pc:chgData name="Owens, Kalyn" userId="1b211373-ea4c-45fb-b6df-03fc2bdbbe18" providerId="ADAL" clId="{E6C25B8F-C05E-C446-9DD4-332D0EC7177A}" dt="2022-07-25T15:36:03.508" v="142" actId="1076"/>
        <pc:sldMkLst>
          <pc:docMk/>
          <pc:sldMk cId="2706135221" sldId="272"/>
        </pc:sldMkLst>
        <pc:picChg chg="add mod">
          <ac:chgData name="Owens, Kalyn" userId="1b211373-ea4c-45fb-b6df-03fc2bdbbe18" providerId="ADAL" clId="{E6C25B8F-C05E-C446-9DD4-332D0EC7177A}" dt="2022-07-25T15:36:03.508" v="142" actId="1076"/>
          <ac:picMkLst>
            <pc:docMk/>
            <pc:sldMk cId="2706135221" sldId="272"/>
            <ac:picMk id="3" creationId="{91741E42-0093-60BA-1997-B81451E8A696}"/>
          </ac:picMkLst>
        </pc:picChg>
      </pc:sldChg>
      <pc:sldChg chg="addSp delSp modSp mod">
        <pc:chgData name="Owens, Kalyn" userId="1b211373-ea4c-45fb-b6df-03fc2bdbbe18" providerId="ADAL" clId="{E6C25B8F-C05E-C446-9DD4-332D0EC7177A}" dt="2022-07-25T15:37:13.543" v="143" actId="478"/>
        <pc:sldMkLst>
          <pc:docMk/>
          <pc:sldMk cId="2318171971" sldId="276"/>
        </pc:sldMkLst>
        <pc:spChg chg="add mod">
          <ac:chgData name="Owens, Kalyn" userId="1b211373-ea4c-45fb-b6df-03fc2bdbbe18" providerId="ADAL" clId="{E6C25B8F-C05E-C446-9DD4-332D0EC7177A}" dt="2022-07-25T15:37:13.543" v="143" actId="478"/>
          <ac:spMkLst>
            <pc:docMk/>
            <pc:sldMk cId="2318171971" sldId="276"/>
            <ac:spMk id="3" creationId="{EE8C8362-8134-DC35-AA25-3E891B1157F6}"/>
          </ac:spMkLst>
        </pc:spChg>
        <pc:spChg chg="del">
          <ac:chgData name="Owens, Kalyn" userId="1b211373-ea4c-45fb-b6df-03fc2bdbbe18" providerId="ADAL" clId="{E6C25B8F-C05E-C446-9DD4-332D0EC7177A}" dt="2022-07-25T15:37:13.543" v="143" actId="478"/>
          <ac:spMkLst>
            <pc:docMk/>
            <pc:sldMk cId="2318171971" sldId="276"/>
            <ac:spMk id="7" creationId="{B45BEACE-8EB4-EE53-7477-96574F8170B6}"/>
          </ac:spMkLst>
        </pc:spChg>
      </pc:sldChg>
      <pc:sldChg chg="modSp mod">
        <pc:chgData name="Owens, Kalyn" userId="1b211373-ea4c-45fb-b6df-03fc2bdbbe18" providerId="ADAL" clId="{E6C25B8F-C05E-C446-9DD4-332D0EC7177A}" dt="2022-07-24T22:53:24.257" v="15" actId="20577"/>
        <pc:sldMkLst>
          <pc:docMk/>
          <pc:sldMk cId="628002040" sldId="277"/>
        </pc:sldMkLst>
        <pc:spChg chg="mod">
          <ac:chgData name="Owens, Kalyn" userId="1b211373-ea4c-45fb-b6df-03fc2bdbbe18" providerId="ADAL" clId="{E6C25B8F-C05E-C446-9DD4-332D0EC7177A}" dt="2022-07-24T22:53:24.257" v="15" actId="20577"/>
          <ac:spMkLst>
            <pc:docMk/>
            <pc:sldMk cId="628002040" sldId="277"/>
            <ac:spMk id="6" creationId="{3BA517D4-F557-4186-C0E2-397DDF4D4B8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45499C-8B5E-E146-A8E4-C472360E888A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C62F7F-A6A8-F04F-AE9D-9A9867DB1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595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62F7F-A6A8-F04F-AE9D-9A9867DB176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428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62F7F-A6A8-F04F-AE9D-9A9867DB176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748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03683551-B9B6-4562-95C4-97ECA18BB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03608" y="2358445"/>
            <a:ext cx="8488392" cy="14803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chemeClr val="accent3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  <a:lvl2pPr>
              <a:defRPr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2pPr>
            <a:lvl3pPr>
              <a:defRPr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3pPr>
            <a:lvl4pPr>
              <a:defRPr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4pPr>
            <a:lvl5pPr>
              <a:defRPr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5pPr>
          </a:lstStyle>
          <a:p>
            <a:pPr lvl="0"/>
            <a:r>
              <a:rPr lang="en-US"/>
              <a:t>CLICK TO EDIT YOUR PRESENTATION TITLE HERE</a:t>
            </a:r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F850827A-6118-468E-82CD-1193CFC5711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03608" y="3912499"/>
            <a:ext cx="5478462" cy="422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i="1">
                <a:solidFill>
                  <a:schemeClr val="accent1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</a:lstStyle>
          <a:p>
            <a:pPr lvl="0"/>
            <a:r>
              <a:rPr lang="en-US"/>
              <a:t>Click to edit your subtitle</a:t>
            </a:r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6D69811A-590A-4EAB-A156-4A7F734C769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31882" y="6129860"/>
            <a:ext cx="5478462" cy="3483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i="0">
                <a:solidFill>
                  <a:schemeClr val="accent3"/>
                </a:solidFill>
                <a:latin typeface="+mj-lt"/>
                <a:ea typeface="Open Sans Medium" pitchFamily="2" charset="0"/>
                <a:cs typeface="Open Sans Medium" pitchFamily="2" charset="0"/>
              </a:defRPr>
            </a:lvl1pPr>
          </a:lstStyle>
          <a:p>
            <a:pPr lvl="0"/>
            <a:r>
              <a:rPr lang="en-US"/>
              <a:t>Presenter name | Tittle</a:t>
            </a:r>
          </a:p>
        </p:txBody>
      </p:sp>
    </p:spTree>
    <p:extLst>
      <p:ext uri="{BB962C8B-B14F-4D97-AF65-F5344CB8AC3E}">
        <p14:creationId xmlns:p14="http://schemas.microsoft.com/office/powerpoint/2010/main" val="3654951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59309D98-BB82-4722-8095-01251650A2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3477" y="160888"/>
            <a:ext cx="9575693" cy="47746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9CD99C9D-28E7-4D43-A87C-A0D8492440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3477" y="1121436"/>
            <a:ext cx="10386575" cy="4996790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 b="1">
                <a:solidFill>
                  <a:schemeClr val="accent1"/>
                </a:solidFill>
                <a:latin typeface="+mn-lt"/>
                <a:ea typeface="Open Sans Light" pitchFamily="2" charset="0"/>
                <a:cs typeface="Open Sans Light" pitchFamily="2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800">
                <a:latin typeface="+mn-lt"/>
                <a:ea typeface="Open Sans Light" pitchFamily="2" charset="0"/>
                <a:cs typeface="Open Sans Light" pitchFamily="2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800">
                <a:latin typeface="+mn-lt"/>
                <a:ea typeface="Open Sans Light" pitchFamily="2" charset="0"/>
                <a:cs typeface="Open Sans Light" pitchFamily="2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800">
                <a:latin typeface="+mn-lt"/>
                <a:ea typeface="Open Sans Light" pitchFamily="2" charset="0"/>
                <a:cs typeface="Open Sans Light" pitchFamily="2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800">
                <a:latin typeface="+mn-lt"/>
                <a:ea typeface="Open Sans Light" pitchFamily="2" charset="0"/>
                <a:cs typeface="Open Sans Light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</a:t>
            </a:r>
            <a:r>
              <a:rPr lang="en-US" err="1"/>
              <a:t>levelv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091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A924A56C-7B2A-41E1-B815-1BAF2A64C21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3478" y="1121436"/>
            <a:ext cx="4779406" cy="4996790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>
                <a:latin typeface="+mn-lt"/>
                <a:ea typeface="Open Sans Light" pitchFamily="2" charset="0"/>
                <a:cs typeface="Open Sans Light" pitchFamily="2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800">
                <a:latin typeface="+mn-lt"/>
                <a:ea typeface="Open Sans Light" pitchFamily="2" charset="0"/>
                <a:cs typeface="Open Sans Light" pitchFamily="2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800">
                <a:latin typeface="+mn-lt"/>
                <a:ea typeface="Open Sans Light" pitchFamily="2" charset="0"/>
                <a:cs typeface="Open Sans Light" pitchFamily="2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800">
                <a:latin typeface="+mn-lt"/>
                <a:ea typeface="Open Sans Light" pitchFamily="2" charset="0"/>
                <a:cs typeface="Open Sans Light" pitchFamily="2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800">
                <a:latin typeface="+mn-lt"/>
                <a:ea typeface="Open Sans Light" pitchFamily="2" charset="0"/>
                <a:cs typeface="Open Sans Light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</a:t>
            </a:r>
            <a:r>
              <a:rPr lang="en-US" err="1"/>
              <a:t>levelv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A1E772F-BAAE-4723-8159-17108591AA0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53819" y="1121436"/>
            <a:ext cx="4931435" cy="4996790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>
                <a:latin typeface="+mn-lt"/>
                <a:ea typeface="Open Sans Light" pitchFamily="2" charset="0"/>
                <a:cs typeface="Open Sans Light" pitchFamily="2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800">
                <a:latin typeface="+mn-lt"/>
                <a:ea typeface="Open Sans Light" pitchFamily="2" charset="0"/>
                <a:cs typeface="Open Sans Light" pitchFamily="2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800">
                <a:latin typeface="+mn-lt"/>
                <a:ea typeface="Open Sans Light" pitchFamily="2" charset="0"/>
                <a:cs typeface="Open Sans Light" pitchFamily="2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800">
                <a:latin typeface="+mn-lt"/>
                <a:ea typeface="Open Sans Light" pitchFamily="2" charset="0"/>
                <a:cs typeface="Open Sans Light" pitchFamily="2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800">
                <a:latin typeface="+mn-lt"/>
                <a:ea typeface="Open Sans Light" pitchFamily="2" charset="0"/>
                <a:cs typeface="Open Sans Light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</a:t>
            </a:r>
            <a:r>
              <a:rPr lang="en-US" err="1"/>
              <a:t>levelv</a:t>
            </a:r>
            <a:endParaRPr lang="en-US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31EF5B73-DEA5-42BF-A6F4-B355C1D47E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3477" y="160888"/>
            <a:ext cx="9575693" cy="47746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3873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BF19B08A-D7D3-45C8-BB52-E0FB1AE70629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457200" y="1198563"/>
            <a:ext cx="5814204" cy="48752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A5730AFE-9BDB-4FF0-BCF3-9730CC67860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30195" y="1198562"/>
            <a:ext cx="5124091" cy="4919663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>
                <a:latin typeface="+mn-lt"/>
                <a:ea typeface="Open Sans Light" pitchFamily="2" charset="0"/>
                <a:cs typeface="Open Sans Light" pitchFamily="2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800">
                <a:latin typeface="+mn-lt"/>
                <a:ea typeface="Open Sans Light" pitchFamily="2" charset="0"/>
                <a:cs typeface="Open Sans Light" pitchFamily="2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800">
                <a:latin typeface="+mn-lt"/>
                <a:ea typeface="Open Sans Light" pitchFamily="2" charset="0"/>
                <a:cs typeface="Open Sans Light" pitchFamily="2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800">
                <a:latin typeface="+mn-lt"/>
                <a:ea typeface="Open Sans Light" pitchFamily="2" charset="0"/>
                <a:cs typeface="Open Sans Light" pitchFamily="2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800">
                <a:latin typeface="+mn-lt"/>
                <a:ea typeface="Open Sans Light" pitchFamily="2" charset="0"/>
                <a:cs typeface="Open Sans Light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</a:t>
            </a:r>
            <a:r>
              <a:rPr lang="en-US" err="1"/>
              <a:t>levelv</a:t>
            </a:r>
            <a:endParaRPr lang="en-US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9C4C382E-E9DA-4155-BA23-1C9F1EBC3F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3477" y="160888"/>
            <a:ext cx="9575693" cy="47746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0709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4665342A-C079-49FD-AFFA-777CA72EE1E2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862642" y="1198562"/>
            <a:ext cx="10222300" cy="49196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B9DEDD1C-B8C6-4D2D-9D03-17480A2AE1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3477" y="160888"/>
            <a:ext cx="9575693" cy="47746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5915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outdoor object&#10;&#10;Description automatically generated">
            <a:extLst>
              <a:ext uri="{FF2B5EF4-FFF2-40B4-BE49-F238E27FC236}">
                <a16:creationId xmlns:a16="http://schemas.microsoft.com/office/drawing/2014/main" id="{E0038753-4D44-4A69-8A0A-91C118FAE4C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12192000" cy="685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83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hape&#10;&#10;Description automatically generated">
            <a:extLst>
              <a:ext uri="{FF2B5EF4-FFF2-40B4-BE49-F238E27FC236}">
                <a16:creationId xmlns:a16="http://schemas.microsoft.com/office/drawing/2014/main" id="{D9596F90-0DAB-4EFB-9003-9B88C8D6A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"/>
            <a:ext cx="12192000" cy="6856629"/>
          </a:xfrm>
          <a:prstGeom prst="rect">
            <a:avLst/>
          </a:prstGeom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737523F6-4276-41A6-8C0C-673A0BD0582C}"/>
              </a:ext>
            </a:extLst>
          </p:cNvPr>
          <p:cNvSpPr txBox="1">
            <a:spLocks/>
          </p:cNvSpPr>
          <p:nvPr userDrawn="1"/>
        </p:nvSpPr>
        <p:spPr>
          <a:xfrm>
            <a:off x="11723298" y="6466311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E2584A5-7770-4A25-9CFD-FC7BA4A9A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160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sf.gov/bfa/dias/policy/merit_review/merit_animation.jsp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nsf.gov/bfa/dias/policy/merit_review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www.nsf.gov/bfa/dias/policy/merit_review/reviewer.jsp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hyperlink" Target="mailto:vccarter@nsf.gov" TargetMode="External"/><Relationship Id="rId7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kowens@nsf.gov" TargetMode="External"/><Relationship Id="rId5" Type="http://schemas.openxmlformats.org/officeDocument/2006/relationships/hyperlink" Target="mailto:cdellapi@nsf.gov" TargetMode="External"/><Relationship Id="rId4" Type="http://schemas.openxmlformats.org/officeDocument/2006/relationships/hyperlink" Target="mailto:mdavis@nsf.gov" TargetMode="External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sf.gov/news/mmg/mmg_disp.jsp?med_id=76467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F7B933-26BB-0B9E-CB45-44C937F686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03608" y="1444045"/>
            <a:ext cx="8488392" cy="1480310"/>
          </a:xfrm>
        </p:spPr>
        <p:txBody>
          <a:bodyPr/>
          <a:lstStyle/>
          <a:p>
            <a:pPr algn="ctr"/>
            <a:r>
              <a:rPr lang="en-US" sz="4000" b="1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Pre-Conference Workshop</a:t>
            </a:r>
          </a:p>
          <a:p>
            <a:pPr algn="ctr"/>
            <a:r>
              <a:rPr lang="en-US" sz="4000" b="1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NSF Mock Panel Review</a:t>
            </a:r>
            <a:endParaRPr lang="en-US" sz="40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45BEACE-8EB4-EE53-7477-96574F8170B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67028" y="2780753"/>
            <a:ext cx="5961552" cy="2945501"/>
          </a:xfrm>
        </p:spPr>
        <p:txBody>
          <a:bodyPr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V. Celeste Carter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Michael Davis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Connie Della-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Piana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Kalyn Owens</a:t>
            </a:r>
          </a:p>
          <a:p>
            <a:pPr algn="ctr">
              <a:spcAft>
                <a:spcPts val="600"/>
              </a:spcAft>
            </a:pP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spcBef>
                <a:spcPts val="0"/>
              </a:spcBef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Division of Undergraduate Education (DUE)</a:t>
            </a:r>
          </a:p>
          <a:p>
            <a:pPr algn="ctr">
              <a:spcBef>
                <a:spcPts val="0"/>
              </a:spcBef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Education and Human Resources Directorate (EHR)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70BE3A-9ED1-1412-0E7A-AA992DDFE1F0}"/>
              </a:ext>
            </a:extLst>
          </p:cNvPr>
          <p:cNvSpPr txBox="1"/>
          <p:nvPr/>
        </p:nvSpPr>
        <p:spPr>
          <a:xfrm>
            <a:off x="6096000" y="5605790"/>
            <a:ext cx="40305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Hi-TEC 2022, Salt Lake City</a:t>
            </a:r>
          </a:p>
        </p:txBody>
      </p:sp>
    </p:spTree>
    <p:extLst>
      <p:ext uri="{BB962C8B-B14F-4D97-AF65-F5344CB8AC3E}">
        <p14:creationId xmlns:p14="http://schemas.microsoft.com/office/powerpoint/2010/main" val="5128653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76D84E-6C2C-574E-A8C0-02FEFA47DCA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Merit Review Process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91CD68-B89A-5FDE-5C64-AB50C28C21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499" y="987878"/>
            <a:ext cx="9349015" cy="53631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FA37926-7C94-B0C0-7678-D5E9D2A35ABB}"/>
              </a:ext>
            </a:extLst>
          </p:cNvPr>
          <p:cNvSpPr txBox="1"/>
          <p:nvPr/>
        </p:nvSpPr>
        <p:spPr>
          <a:xfrm>
            <a:off x="9018814" y="5870122"/>
            <a:ext cx="2819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https://</a:t>
            </a:r>
            <a:r>
              <a:rPr lang="en-US" sz="1200" dirty="0" err="1">
                <a:hlinkClick r:id="rId3"/>
              </a:rPr>
              <a:t>www.nsf.gov</a:t>
            </a:r>
            <a:r>
              <a:rPr lang="en-US" sz="1200" dirty="0">
                <a:hlinkClick r:id="rId3"/>
              </a:rPr>
              <a:t>/</a:t>
            </a:r>
            <a:r>
              <a:rPr lang="en-US" sz="1200" dirty="0" err="1">
                <a:hlinkClick r:id="rId3"/>
              </a:rPr>
              <a:t>bfa</a:t>
            </a:r>
            <a:r>
              <a:rPr lang="en-US" sz="1200" dirty="0">
                <a:hlinkClick r:id="rId3"/>
              </a:rPr>
              <a:t>/</a:t>
            </a:r>
            <a:r>
              <a:rPr lang="en-US" sz="1200" dirty="0" err="1">
                <a:hlinkClick r:id="rId3"/>
              </a:rPr>
              <a:t>dias</a:t>
            </a:r>
            <a:r>
              <a:rPr lang="en-US" sz="1200" dirty="0">
                <a:hlinkClick r:id="rId3"/>
              </a:rPr>
              <a:t>/policy/</a:t>
            </a:r>
            <a:r>
              <a:rPr lang="en-US" sz="1200" dirty="0" err="1">
                <a:hlinkClick r:id="rId3"/>
              </a:rPr>
              <a:t>merit_review</a:t>
            </a:r>
            <a:r>
              <a:rPr lang="en-US" sz="1200" dirty="0">
                <a:hlinkClick r:id="rId3"/>
              </a:rPr>
              <a:t>/</a:t>
            </a:r>
            <a:r>
              <a:rPr lang="en-US" sz="1200" dirty="0" err="1">
                <a:hlinkClick r:id="rId3"/>
              </a:rPr>
              <a:t>merit_animation.jsp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300890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BA21BA-EFE9-D68E-62ED-199D6F3E06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Merit Review Facts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39968EF-FCF2-D6A2-5A65-D6FBD800F2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57725" y="1121826"/>
            <a:ext cx="7943009" cy="4996790"/>
          </a:xfrm>
        </p:spPr>
        <p:txBody>
          <a:bodyPr>
            <a:normAutofit fontScale="85000" lnSpcReduction="10000"/>
          </a:bodyPr>
          <a:lstStyle/>
          <a:p>
            <a:r>
              <a:rPr lang="en-US" sz="2400" b="0" dirty="0">
                <a:ea typeface="Tahoma" panose="020B0604030504040204" pitchFamily="34" charset="0"/>
                <a:cs typeface="Tahoma" panose="020B0604030504040204" pitchFamily="34" charset="0"/>
              </a:rPr>
              <a:t>All proposals submitted to the NSF are reviewed according the 2 merit review criteria: intellectual merit and broader impacts.</a:t>
            </a:r>
          </a:p>
          <a:p>
            <a:endParaRPr lang="en-US" sz="1200" b="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400" b="0" dirty="0">
                <a:ea typeface="Tahoma" panose="020B0604030504040204" pitchFamily="34" charset="0"/>
                <a:cs typeface="Tahoma" panose="020B0604030504040204" pitchFamily="34" charset="0"/>
              </a:rPr>
              <a:t> NSF Program Officers make </a:t>
            </a:r>
            <a:r>
              <a:rPr lang="en-US" sz="2400" b="0" u="sng" dirty="0">
                <a:ea typeface="Tahoma" panose="020B0604030504040204" pitchFamily="34" charset="0"/>
                <a:cs typeface="Tahoma" panose="020B0604030504040204" pitchFamily="34" charset="0"/>
              </a:rPr>
              <a:t>recommendations</a:t>
            </a:r>
            <a:r>
              <a:rPr lang="en-US" sz="2400" b="0" dirty="0">
                <a:ea typeface="Tahoma" panose="020B0604030504040204" pitchFamily="34" charset="0"/>
                <a:cs typeface="Tahoma" panose="020B0604030504040204" pitchFamily="34" charset="0"/>
              </a:rPr>
              <a:t> to award or decline a proposal.</a:t>
            </a:r>
          </a:p>
          <a:p>
            <a:endParaRPr lang="en-US" sz="1200" b="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400" b="0" dirty="0">
                <a:ea typeface="Tahoma" panose="020B0604030504040204" pitchFamily="34" charset="0"/>
                <a:cs typeface="Tahoma" panose="020B0604030504040204" pitchFamily="34" charset="0"/>
              </a:rPr>
              <a:t> Most proposals that are awarded do not receive all “</a:t>
            </a:r>
            <a:r>
              <a:rPr lang="en-US" sz="2400" b="0" dirty="0" err="1">
                <a:ea typeface="Tahoma" panose="020B0604030504040204" pitchFamily="34" charset="0"/>
                <a:cs typeface="Tahoma" panose="020B0604030504040204" pitchFamily="34" charset="0"/>
              </a:rPr>
              <a:t>Excellents</a:t>
            </a:r>
            <a:r>
              <a:rPr lang="en-US" sz="2400" b="0" dirty="0">
                <a:ea typeface="Tahoma" panose="020B0604030504040204" pitchFamily="34" charset="0"/>
                <a:cs typeface="Tahoma" panose="020B0604030504040204" pitchFamily="34" charset="0"/>
              </a:rPr>
              <a:t>”.</a:t>
            </a:r>
          </a:p>
          <a:p>
            <a:endParaRPr lang="en-US" sz="1200" b="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400" b="0" dirty="0">
                <a:ea typeface="Tahoma" panose="020B0604030504040204" pitchFamily="34" charset="0"/>
                <a:cs typeface="Tahoma" panose="020B0604030504040204" pitchFamily="34" charset="0"/>
              </a:rPr>
              <a:t> NSF Program Officers are encouraged to recommend high risk proposals in STEM.</a:t>
            </a:r>
          </a:p>
          <a:p>
            <a:endParaRPr lang="en-US" sz="1200" b="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400" b="0" dirty="0">
                <a:ea typeface="Tahoma" panose="020B0604030504040204" pitchFamily="34" charset="0"/>
                <a:cs typeface="Tahoma" panose="020B0604030504040204" pitchFamily="34" charset="0"/>
              </a:rPr>
              <a:t> Principal Investigators submit an average of 2.3 proposals for each one funded.</a:t>
            </a:r>
          </a:p>
          <a:p>
            <a:endParaRPr lang="en-US" sz="1200" b="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400" b="0" dirty="0">
                <a:ea typeface="Tahoma" panose="020B0604030504040204" pitchFamily="34" charset="0"/>
                <a:cs typeface="Tahoma" panose="020B0604030504040204" pitchFamily="34" charset="0"/>
              </a:rPr>
              <a:t> NSF promotes broadening participation in science and engineering.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2967A3-B153-D74E-1EA3-2493528C9C59}"/>
              </a:ext>
            </a:extLst>
          </p:cNvPr>
          <p:cNvSpPr txBox="1"/>
          <p:nvPr/>
        </p:nvSpPr>
        <p:spPr>
          <a:xfrm>
            <a:off x="4974772" y="6118616"/>
            <a:ext cx="476794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https://www.nsf.gov/bfa/dias/policy/merit_review/</a:t>
            </a:r>
            <a:r>
              <a:rPr lang="en-US" sz="120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356C15-55D3-D7EC-9175-117845F881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719" y="1528232"/>
            <a:ext cx="3124006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0352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7A5FDD-26F7-8E41-9367-91ED9F1581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Why Volunteer to be a Reviewer?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8351847-237E-6CC0-8F55-947107B1299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3477" y="1121436"/>
            <a:ext cx="11194823" cy="2675864"/>
          </a:xfrm>
        </p:spPr>
        <p:txBody>
          <a:bodyPr>
            <a:normAutofit/>
          </a:bodyPr>
          <a:lstStyle/>
          <a:p>
            <a:pPr marL="571500" indent="-571500"/>
            <a:r>
              <a:rPr lang="en-US" sz="2800" b="0" dirty="0">
                <a:ea typeface="Tahoma" panose="020B0604030504040204" pitchFamily="34" charset="0"/>
                <a:cs typeface="Tahoma" panose="020B0604030504040204" pitchFamily="34" charset="0"/>
              </a:rPr>
              <a:t>Reviewers are Essential - NSF needs YOU!</a:t>
            </a:r>
          </a:p>
          <a:p>
            <a:pPr marL="571500" indent="-571500"/>
            <a:r>
              <a:rPr lang="en-US" sz="2800" b="0" dirty="0">
                <a:ea typeface="Tahoma" panose="020B0604030504040204" pitchFamily="34" charset="0"/>
                <a:cs typeface="Tahoma" panose="020B0604030504040204" pitchFamily="34" charset="0"/>
              </a:rPr>
              <a:t>Benefits to you as a reviewer</a:t>
            </a:r>
          </a:p>
          <a:p>
            <a:pPr marL="571500" indent="-571500"/>
            <a:r>
              <a:rPr lang="en-US" sz="2800" b="0" dirty="0">
                <a:ea typeface="Tahoma" panose="020B0604030504040204" pitchFamily="34" charset="0"/>
                <a:cs typeface="Tahoma" panose="020B0604030504040204" pitchFamily="34" charset="0"/>
              </a:rPr>
              <a:t>How to become a reviewer</a:t>
            </a:r>
          </a:p>
          <a:p>
            <a:pPr marL="571500" indent="-571500"/>
            <a:r>
              <a:rPr lang="en-US" sz="2800" b="0" dirty="0">
                <a:ea typeface="Tahoma" panose="020B0604030504040204" pitchFamily="34" charset="0"/>
                <a:cs typeface="Tahoma" panose="020B0604030504040204" pitchFamily="34" charset="0"/>
              </a:rPr>
              <a:t>Contact NSF Now</a:t>
            </a:r>
            <a:endParaRPr lang="en-US" sz="4000" b="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C45B35-B631-6A86-82A6-B882A5518061}"/>
              </a:ext>
            </a:extLst>
          </p:cNvPr>
          <p:cNvSpPr txBox="1"/>
          <p:nvPr/>
        </p:nvSpPr>
        <p:spPr>
          <a:xfrm>
            <a:off x="3886200" y="6019799"/>
            <a:ext cx="49638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2"/>
              </a:rPr>
              <a:t>https://</a:t>
            </a:r>
            <a:r>
              <a:rPr lang="en-US" sz="1200" dirty="0" err="1">
                <a:hlinkClick r:id="rId2"/>
              </a:rPr>
              <a:t>www.nsf.gov</a:t>
            </a:r>
            <a:r>
              <a:rPr lang="en-US" sz="1200" dirty="0">
                <a:hlinkClick r:id="rId2"/>
              </a:rPr>
              <a:t>/</a:t>
            </a:r>
            <a:r>
              <a:rPr lang="en-US" sz="1200" dirty="0" err="1">
                <a:hlinkClick r:id="rId2"/>
              </a:rPr>
              <a:t>bfa</a:t>
            </a:r>
            <a:r>
              <a:rPr lang="en-US" sz="1200" dirty="0">
                <a:hlinkClick r:id="rId2"/>
              </a:rPr>
              <a:t>/</a:t>
            </a:r>
            <a:r>
              <a:rPr lang="en-US" sz="1200" dirty="0" err="1">
                <a:hlinkClick r:id="rId2"/>
              </a:rPr>
              <a:t>dias</a:t>
            </a:r>
            <a:r>
              <a:rPr lang="en-US" sz="1200" dirty="0">
                <a:hlinkClick r:id="rId2"/>
              </a:rPr>
              <a:t>/policy/</a:t>
            </a:r>
            <a:r>
              <a:rPr lang="en-US" sz="1200" dirty="0" err="1">
                <a:hlinkClick r:id="rId2"/>
              </a:rPr>
              <a:t>merit_review</a:t>
            </a:r>
            <a:r>
              <a:rPr lang="en-US" sz="1200" dirty="0">
                <a:hlinkClick r:id="rId2"/>
              </a:rPr>
              <a:t>/</a:t>
            </a:r>
            <a:r>
              <a:rPr lang="en-US" sz="1200" dirty="0" err="1">
                <a:hlinkClick r:id="rId2"/>
              </a:rPr>
              <a:t>reviewer.jsp</a:t>
            </a:r>
            <a:endParaRPr lang="en-US" sz="1200" dirty="0"/>
          </a:p>
        </p:txBody>
      </p:sp>
      <p:pic>
        <p:nvPicPr>
          <p:cNvPr id="3" name="Picture 2" descr="https://www.vlab.org/wp-content/uploads/2015/08/agtech-620.jpg">
            <a:extLst>
              <a:ext uri="{FF2B5EF4-FFF2-40B4-BE49-F238E27FC236}">
                <a16:creationId xmlns:a16="http://schemas.microsoft.com/office/drawing/2014/main" id="{91741E42-0093-60BA-1997-B81451E8A6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9" b="4122"/>
          <a:stretch/>
        </p:blipFill>
        <p:spPr bwMode="auto">
          <a:xfrm>
            <a:off x="2212210" y="3222118"/>
            <a:ext cx="7589780" cy="307468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1352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8FCE37B-8F48-ADA6-007C-4606B2B6585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57059" y="1099060"/>
            <a:ext cx="3849990" cy="8089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Questions?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C3DDF6-71B4-E5F1-2E7D-F7C048693BAD}"/>
              </a:ext>
            </a:extLst>
          </p:cNvPr>
          <p:cNvSpPr txBox="1"/>
          <p:nvPr/>
        </p:nvSpPr>
        <p:spPr>
          <a:xfrm>
            <a:off x="2500037" y="1702299"/>
            <a:ext cx="6096000" cy="1431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V. Celeste Carter: 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vccarter@nsf.gov</a:t>
            </a:r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Michael Davis:  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mdavis@nsf.gov</a:t>
            </a:r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Connie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DellaPiana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cdellapi@nsf.gov</a:t>
            </a:r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Kalyn Owens:  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/>
              </a:rPr>
              <a:t>kowens@nsf.gov</a:t>
            </a:r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Picture 12" descr="Students studying with teacher overlooking">
            <a:extLst>
              <a:ext uri="{FF2B5EF4-FFF2-40B4-BE49-F238E27FC236}">
                <a16:creationId xmlns:a16="http://schemas.microsoft.com/office/drawing/2014/main" id="{B5259D9D-347D-7B9E-9A43-E3140E214C0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6901" r="16901"/>
          <a:stretch/>
        </p:blipFill>
        <p:spPr>
          <a:xfrm>
            <a:off x="7455870" y="3133461"/>
            <a:ext cx="2506650" cy="2521943"/>
          </a:xfrm>
          <a:prstGeom prst="ellipse">
            <a:avLst/>
          </a:prstGeom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8B42B97-8F00-79CD-3B49-9F29F620AFF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3688" r="13688"/>
          <a:stretch/>
        </p:blipFill>
        <p:spPr>
          <a:xfrm>
            <a:off x="4532551" y="3205002"/>
            <a:ext cx="2447826" cy="2450402"/>
          </a:xfrm>
          <a:prstGeom prst="ellipse">
            <a:avLst/>
          </a:prstGeom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2C092D-D44E-C17F-8DBB-E387E5B45A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87" r="29987"/>
          <a:stretch/>
        </p:blipFill>
        <p:spPr>
          <a:xfrm>
            <a:off x="1609233" y="3133460"/>
            <a:ext cx="2447826" cy="2450402"/>
          </a:xfrm>
          <a:prstGeom prst="ellipse">
            <a:avLst/>
          </a:prstGeom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470169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F4796B-2E60-9DB0-1ED1-A2CE414A7BD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Workshop Agenda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BA517D4-F557-4186-C0E2-397DDF4D4B8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2335" y="1556865"/>
            <a:ext cx="9777866" cy="2684936"/>
          </a:xfrm>
        </p:spPr>
        <p:txBody>
          <a:bodyPr>
            <a:normAutofit fontScale="85000" lnSpcReduction="20000"/>
          </a:bodyPr>
          <a:lstStyle/>
          <a:p>
            <a:r>
              <a:rPr lang="en-US" sz="4600" b="0" dirty="0"/>
              <a:t>Introductions</a:t>
            </a:r>
          </a:p>
          <a:p>
            <a:pPr lvl="1"/>
            <a:r>
              <a:rPr lang="en-US" sz="4100" b="0" dirty="0"/>
              <a:t>Name, Institution, Position, Discipline</a:t>
            </a:r>
          </a:p>
          <a:p>
            <a:r>
              <a:rPr lang="en-US" sz="4600" b="0" dirty="0"/>
              <a:t>Part 1: NSF Overview and Merit Review</a:t>
            </a:r>
          </a:p>
          <a:p>
            <a:r>
              <a:rPr lang="en-US" sz="4600" b="0" dirty="0"/>
              <a:t>Part 2: Mock Panel Review Activity</a:t>
            </a:r>
          </a:p>
          <a:p>
            <a:r>
              <a:rPr lang="en-US" sz="4600" b="0" dirty="0"/>
              <a:t>Part 3: Questions/Comments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00AB1E-5D64-5841-CB35-78E9F6E2AF5C}"/>
              </a:ext>
            </a:extLst>
          </p:cNvPr>
          <p:cNvSpPr txBox="1"/>
          <p:nvPr/>
        </p:nvSpPr>
        <p:spPr>
          <a:xfrm>
            <a:off x="3096176" y="4597399"/>
            <a:ext cx="589917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First Time at HI-TEC?</a:t>
            </a:r>
          </a:p>
          <a:p>
            <a:r>
              <a:rPr lang="en-US" sz="3200" dirty="0"/>
              <a:t>Served as a Reviewer for NSF?</a:t>
            </a:r>
          </a:p>
          <a:p>
            <a:r>
              <a:rPr lang="en-US" sz="3200" dirty="0"/>
              <a:t>New to NSF?</a:t>
            </a:r>
          </a:p>
        </p:txBody>
      </p:sp>
      <p:pic>
        <p:nvPicPr>
          <p:cNvPr id="7" name="Picture 6" descr="Students studying with teacher overlooking">
            <a:extLst>
              <a:ext uri="{FF2B5EF4-FFF2-40B4-BE49-F238E27FC236}">
                <a16:creationId xmlns:a16="http://schemas.microsoft.com/office/drawing/2014/main" id="{7902CAF3-9FD9-69AD-C638-1E45F12935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901" r="16901"/>
          <a:stretch/>
        </p:blipFill>
        <p:spPr>
          <a:xfrm>
            <a:off x="9236876" y="3138521"/>
            <a:ext cx="2506650" cy="2521943"/>
          </a:xfrm>
          <a:prstGeom prst="ellipse">
            <a:avLst/>
          </a:prstGeom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8002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F7B933-26BB-0B9E-CB45-44C937F686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US" sz="4000" b="1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National </a:t>
            </a:r>
            <a:r>
              <a:rPr lang="en-US" sz="4000" b="1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Science</a:t>
            </a:r>
            <a:r>
              <a:rPr lang="en-US" sz="4000" b="1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Foundation</a:t>
            </a:r>
          </a:p>
          <a:p>
            <a:pPr algn="ctr"/>
            <a:r>
              <a:rPr lang="en-US" sz="4000" b="1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Overview and Merit Review</a:t>
            </a:r>
            <a:endParaRPr lang="en-US" sz="4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8C8362-8134-DC35-AA25-3E891B1157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16EFD8-48CB-6CCF-E5BB-8C1C58297D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688" r="13688"/>
          <a:stretch/>
        </p:blipFill>
        <p:spPr>
          <a:xfrm>
            <a:off x="8071113" y="3679458"/>
            <a:ext cx="2447826" cy="2450402"/>
          </a:xfrm>
          <a:prstGeom prst="ellipse">
            <a:avLst/>
          </a:prstGeom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26CC0C-0A12-9095-D597-3A08589479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87" r="29987"/>
          <a:stretch/>
        </p:blipFill>
        <p:spPr>
          <a:xfrm>
            <a:off x="5174139" y="3759107"/>
            <a:ext cx="2447826" cy="2450402"/>
          </a:xfrm>
          <a:prstGeom prst="ellipse">
            <a:avLst/>
          </a:prstGeom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3181719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9295F4-7718-2E76-18CA-E3D71BFA3DC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At A Glance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564E279-40D3-6412-7B9D-77640B5C16B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b="0" dirty="0"/>
              <a:t>The National Science Foundation (NSF) is an independent federal agency created by Congress in 1950 "to promote the progress of science; to advance the national health, prosperity, and welfare; to secure the national defense..."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9A1F4B-81EB-DC8C-364F-A12780287D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917" y="2695351"/>
            <a:ext cx="5858934" cy="390595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31EA75-52C2-5C11-2869-E6483DD2D4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77" y="3009195"/>
            <a:ext cx="5478113" cy="3109031"/>
          </a:xfrm>
          <a:prstGeom prst="rect">
            <a:avLst/>
          </a:prstGeom>
          <a:effectLst>
            <a:softEdge rad="218644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7A773AF-88CA-4A30-C52B-9C552CBF9D44}"/>
              </a:ext>
            </a:extLst>
          </p:cNvPr>
          <p:cNvSpPr txBox="1"/>
          <p:nvPr/>
        </p:nvSpPr>
        <p:spPr>
          <a:xfrm>
            <a:off x="2536371" y="5990434"/>
            <a:ext cx="2042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Alexandria - 2017</a:t>
            </a:r>
          </a:p>
        </p:txBody>
      </p:sp>
    </p:spTree>
    <p:extLst>
      <p:ext uri="{BB962C8B-B14F-4D97-AF65-F5344CB8AC3E}">
        <p14:creationId xmlns:p14="http://schemas.microsoft.com/office/powerpoint/2010/main" val="3828559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010F4E0-2B6E-B399-9ADE-21DC5CD6410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At  a Glance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C6BEF3-A3C6-2019-1365-CA44A35C417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2800" b="0" dirty="0"/>
              <a:t>With an annual budget of $8.2 billion, NSF is the funding source for about 24 percent of all federally supported basic research conducted at America's colleges and universities. </a:t>
            </a:r>
          </a:p>
          <a:p>
            <a:r>
              <a:rPr lang="en-US" sz="2800" b="0" dirty="0"/>
              <a:t>93% Funds support research, education and related activities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1DCA47-7659-D378-F4D4-C0C3C13FC7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374" y="2880360"/>
            <a:ext cx="5665297" cy="3589166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4180555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30B914-BBD9-9C84-E1E5-00CE7A92F3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At a Glance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D96A9E-C253-3975-D6F9-D37AFFF139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02" y="1630448"/>
            <a:ext cx="6218026" cy="342369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9C9EAB1-E456-146D-08EA-E12AC4D1920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44534" y="2937525"/>
            <a:ext cx="5492523" cy="1892697"/>
          </a:xfrm>
          <a:noFill/>
        </p:spPr>
        <p:txBody>
          <a:bodyPr>
            <a:normAutofit fontScale="85000" lnSpcReduction="10000"/>
          </a:bodyPr>
          <a:lstStyle/>
          <a:p>
            <a:r>
              <a:rPr lang="en-US" sz="3200" b="0" dirty="0"/>
              <a:t>43,617 Proposals evaluated</a:t>
            </a:r>
          </a:p>
          <a:p>
            <a:r>
              <a:rPr lang="en-US" sz="3200" b="0" dirty="0"/>
              <a:t>11,349 Awards funded</a:t>
            </a:r>
          </a:p>
          <a:p>
            <a:r>
              <a:rPr lang="en-US" sz="3200" b="0" dirty="0"/>
              <a:t>1,911 NSF-funded institutions</a:t>
            </a:r>
          </a:p>
          <a:p>
            <a:r>
              <a:rPr lang="en-US" sz="3200" b="0" dirty="0"/>
              <a:t>26% Funding rate 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79E05A-F04B-ADF6-94A8-776CDC63BCF3}"/>
              </a:ext>
            </a:extLst>
          </p:cNvPr>
          <p:cNvSpPr txBox="1"/>
          <p:nvPr/>
        </p:nvSpPr>
        <p:spPr>
          <a:xfrm>
            <a:off x="6844534" y="2173908"/>
            <a:ext cx="504746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Fiscal year 2021 Activities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24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oup 78">
            <a:extLst>
              <a:ext uri="{FF2B5EF4-FFF2-40B4-BE49-F238E27FC236}">
                <a16:creationId xmlns:a16="http://schemas.microsoft.com/office/drawing/2014/main" id="{E97486AE-B7EF-9948-A8E4-A229C7C776F3}"/>
              </a:ext>
            </a:extLst>
          </p:cNvPr>
          <p:cNvGrpSpPr/>
          <p:nvPr/>
        </p:nvGrpSpPr>
        <p:grpSpPr>
          <a:xfrm rot="5400000">
            <a:off x="5857266" y="-1752587"/>
            <a:ext cx="477467" cy="11984633"/>
            <a:chOff x="8008368" y="967905"/>
            <a:chExt cx="340317" cy="3090620"/>
          </a:xfrm>
        </p:grpSpPr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5E020E9E-01CB-3441-8914-BDACC81D546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118985" y="2464595"/>
              <a:ext cx="0" cy="22123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D23B3CFD-9104-CE44-9C95-CBE378196E36}"/>
                </a:ext>
              </a:extLst>
            </p:cNvPr>
            <p:cNvCxnSpPr/>
            <p:nvPr/>
          </p:nvCxnSpPr>
          <p:spPr>
            <a:xfrm>
              <a:off x="8229600" y="967905"/>
              <a:ext cx="0" cy="309062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98C2A932-7C29-D94F-95AD-211AF8A7B5A8}"/>
                </a:ext>
              </a:extLst>
            </p:cNvPr>
            <p:cNvCxnSpPr>
              <a:cxnSpLocks/>
            </p:cNvCxnSpPr>
            <p:nvPr/>
          </p:nvCxnSpPr>
          <p:spPr>
            <a:xfrm>
              <a:off x="8229600" y="967905"/>
              <a:ext cx="11908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58EE04E-6E02-DE46-8549-ABC264F53D84}"/>
                </a:ext>
              </a:extLst>
            </p:cNvPr>
            <p:cNvCxnSpPr>
              <a:cxnSpLocks/>
            </p:cNvCxnSpPr>
            <p:nvPr/>
          </p:nvCxnSpPr>
          <p:spPr>
            <a:xfrm>
              <a:off x="8229600" y="4056741"/>
              <a:ext cx="11908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0F23F896-8266-7A4C-BE7C-9994DE207CBA}"/>
              </a:ext>
            </a:extLst>
          </p:cNvPr>
          <p:cNvSpPr/>
          <p:nvPr/>
        </p:nvSpPr>
        <p:spPr>
          <a:xfrm>
            <a:off x="3369276" y="967905"/>
            <a:ext cx="4666593" cy="309062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600" b="1" dirty="0">
                <a:solidFill>
                  <a:schemeClr val="accent3"/>
                </a:solidFill>
              </a:rPr>
              <a:t>Office of the Director (OD)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0AD1A1-19F1-9E4B-A79C-D84EA4EAB53A}"/>
              </a:ext>
            </a:extLst>
          </p:cNvPr>
          <p:cNvSpPr txBox="1"/>
          <p:nvPr/>
        </p:nvSpPr>
        <p:spPr>
          <a:xfrm>
            <a:off x="3472250" y="1949518"/>
            <a:ext cx="4460645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4"/>
                </a:solidFill>
              </a:rPr>
              <a:t>Deputy Director</a:t>
            </a:r>
          </a:p>
          <a:p>
            <a:pPr algn="ctr"/>
            <a:endParaRPr lang="en-US" sz="1400" b="1" dirty="0">
              <a:solidFill>
                <a:schemeClr val="accent4"/>
              </a:solidFill>
            </a:endParaRPr>
          </a:p>
          <a:p>
            <a:pPr algn="ctr"/>
            <a:r>
              <a:rPr lang="en-US" sz="1400" b="1" dirty="0">
                <a:solidFill>
                  <a:schemeClr val="accent4"/>
                </a:solidFill>
              </a:rPr>
              <a:t>Chief Operating Officer</a:t>
            </a:r>
          </a:p>
          <a:p>
            <a:pPr algn="ctr"/>
            <a:endParaRPr lang="en-US" sz="1400" b="1" dirty="0">
              <a:solidFill>
                <a:schemeClr val="accent4"/>
              </a:solidFill>
            </a:endParaRPr>
          </a:p>
          <a:p>
            <a:pPr algn="ctr"/>
            <a:r>
              <a:rPr lang="en-US" sz="1400" b="1" dirty="0">
                <a:solidFill>
                  <a:schemeClr val="accent4"/>
                </a:solidFill>
              </a:rPr>
              <a:t>Chief of Research Facilities</a:t>
            </a:r>
          </a:p>
          <a:p>
            <a:pPr algn="ctr"/>
            <a:endParaRPr lang="en-US" sz="1400" b="1" dirty="0">
              <a:solidFill>
                <a:schemeClr val="accent4"/>
              </a:solidFill>
            </a:endParaRPr>
          </a:p>
          <a:p>
            <a:pPr algn="ctr"/>
            <a:r>
              <a:rPr lang="en-US" sz="1400" b="1" dirty="0">
                <a:solidFill>
                  <a:schemeClr val="accent4"/>
                </a:solidFill>
              </a:rPr>
              <a:t>Chief Information Officer</a:t>
            </a:r>
          </a:p>
          <a:p>
            <a:pPr algn="ctr"/>
            <a:endParaRPr lang="en-US" sz="1400" b="1" dirty="0">
              <a:solidFill>
                <a:schemeClr val="accent4"/>
              </a:solidFill>
            </a:endParaRPr>
          </a:p>
          <a:p>
            <a:pPr algn="ctr"/>
            <a:r>
              <a:rPr lang="en-US" sz="1400" b="1" dirty="0">
                <a:solidFill>
                  <a:schemeClr val="accent4"/>
                </a:solidFill>
              </a:rPr>
              <a:t>Chief of Research Security, Strategy and Policy</a:t>
            </a:r>
          </a:p>
          <a:p>
            <a:pPr algn="ctr"/>
            <a:endParaRPr lang="en-US" b="1" dirty="0">
              <a:solidFill>
                <a:schemeClr val="accent4"/>
              </a:solidFill>
            </a:endParaRPr>
          </a:p>
          <a:p>
            <a:pPr algn="ctr"/>
            <a:endParaRPr lang="en-US" b="1" dirty="0">
              <a:solidFill>
                <a:schemeClr val="accent4"/>
              </a:solidFill>
            </a:endParaRPr>
          </a:p>
          <a:p>
            <a:pPr algn="ctr"/>
            <a:endParaRPr lang="en-US" b="1" dirty="0">
              <a:solidFill>
                <a:schemeClr val="accent4"/>
              </a:solidFill>
            </a:endParaRPr>
          </a:p>
          <a:p>
            <a:endParaRPr lang="en-US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54AEF1DF-1D17-6F4E-9169-79856B6F8650}"/>
              </a:ext>
            </a:extLst>
          </p:cNvPr>
          <p:cNvSpPr/>
          <p:nvPr/>
        </p:nvSpPr>
        <p:spPr>
          <a:xfrm>
            <a:off x="102265" y="3054096"/>
            <a:ext cx="1379694" cy="93016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chemeClr val="accent3"/>
                </a:solidFill>
              </a:rPr>
              <a:t>Office of Legislative and Public Affairs (OLPA)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69D07E08-95B5-FF44-9E08-1D8D6AB6DF58}"/>
              </a:ext>
            </a:extLst>
          </p:cNvPr>
          <p:cNvSpPr/>
          <p:nvPr/>
        </p:nvSpPr>
        <p:spPr>
          <a:xfrm>
            <a:off x="102265" y="2015005"/>
            <a:ext cx="1379694" cy="93016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chemeClr val="accent3"/>
                </a:solidFill>
              </a:rPr>
              <a:t>Office of Integrative Activities (OIA)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3AE1D3F9-F712-394F-BB4D-3603CCE9CE76}"/>
              </a:ext>
            </a:extLst>
          </p:cNvPr>
          <p:cNvSpPr/>
          <p:nvPr/>
        </p:nvSpPr>
        <p:spPr>
          <a:xfrm>
            <a:off x="1643449" y="2015004"/>
            <a:ext cx="1379694" cy="121932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chemeClr val="accent3"/>
                </a:solidFill>
              </a:rPr>
              <a:t>Office of International Science and Engineering (OISE)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BB559CA6-89DC-AB48-9190-851D0D769836}"/>
              </a:ext>
            </a:extLst>
          </p:cNvPr>
          <p:cNvSpPr/>
          <p:nvPr/>
        </p:nvSpPr>
        <p:spPr>
          <a:xfrm>
            <a:off x="103811" y="4535561"/>
            <a:ext cx="2219652" cy="780390"/>
          </a:xfrm>
          <a:prstGeom prst="rect">
            <a:avLst/>
          </a:prstGeom>
          <a:solidFill>
            <a:srgbClr val="CCF3E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chemeClr val="accent3"/>
                </a:solidFill>
              </a:rPr>
              <a:t>Directorate for Biological Sciences (BIO)</a:t>
            </a:r>
            <a:endParaRPr lang="en-US" sz="1200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2AAD2EA-79FE-554A-913D-E39C44B4862B}"/>
              </a:ext>
            </a:extLst>
          </p:cNvPr>
          <p:cNvSpPr/>
          <p:nvPr/>
        </p:nvSpPr>
        <p:spPr>
          <a:xfrm>
            <a:off x="2537295" y="4535561"/>
            <a:ext cx="2219652" cy="780390"/>
          </a:xfrm>
          <a:prstGeom prst="rect">
            <a:avLst/>
          </a:prstGeom>
          <a:solidFill>
            <a:srgbClr val="CCF3E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200" b="1" dirty="0">
                <a:solidFill>
                  <a:schemeClr val="accent3"/>
                </a:solidFill>
              </a:rPr>
              <a:t>Directorate for Computer and Information Science and Engineering (CISE)</a:t>
            </a:r>
            <a:endParaRPr lang="en-US" sz="1200" dirty="0">
              <a:solidFill>
                <a:schemeClr val="accent3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750C7A5-E181-644E-95C5-DEBDC22EA90B}"/>
              </a:ext>
            </a:extLst>
          </p:cNvPr>
          <p:cNvSpPr/>
          <p:nvPr/>
        </p:nvSpPr>
        <p:spPr>
          <a:xfrm>
            <a:off x="5029773" y="4535561"/>
            <a:ext cx="2219652" cy="780390"/>
          </a:xfrm>
          <a:prstGeom prst="rect">
            <a:avLst/>
          </a:prstGeom>
          <a:solidFill>
            <a:srgbClr val="CCF3E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chemeClr val="accent3"/>
                </a:solidFill>
              </a:rPr>
              <a:t>Directorate for </a:t>
            </a:r>
            <a:br>
              <a:rPr lang="en-US" sz="1200" b="1" dirty="0">
                <a:solidFill>
                  <a:schemeClr val="accent3"/>
                </a:solidFill>
              </a:rPr>
            </a:br>
            <a:r>
              <a:rPr lang="en-US" sz="1200" b="1" dirty="0">
                <a:solidFill>
                  <a:schemeClr val="accent3"/>
                </a:solidFill>
              </a:rPr>
              <a:t>STEM Education (EDU)</a:t>
            </a:r>
            <a:endParaRPr lang="en-US" sz="1200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43CB23A5-C5F6-DD45-9B53-966574347ECF}"/>
              </a:ext>
            </a:extLst>
          </p:cNvPr>
          <p:cNvSpPr/>
          <p:nvPr/>
        </p:nvSpPr>
        <p:spPr>
          <a:xfrm>
            <a:off x="7448509" y="4535561"/>
            <a:ext cx="2219652" cy="780390"/>
          </a:xfrm>
          <a:prstGeom prst="rect">
            <a:avLst/>
          </a:prstGeom>
          <a:solidFill>
            <a:srgbClr val="CCF3E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chemeClr val="accent3"/>
                </a:solidFill>
              </a:rPr>
              <a:t>Directorate for Engineering (ENG)</a:t>
            </a:r>
            <a:endParaRPr lang="en-US" sz="1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43A793-2A5E-B543-9C71-204DB45ACE0A}"/>
              </a:ext>
            </a:extLst>
          </p:cNvPr>
          <p:cNvSpPr/>
          <p:nvPr/>
        </p:nvSpPr>
        <p:spPr>
          <a:xfrm>
            <a:off x="8382002" y="955132"/>
            <a:ext cx="3268717" cy="1403127"/>
          </a:xfrm>
          <a:custGeom>
            <a:avLst/>
            <a:gdLst>
              <a:gd name="connsiteX0" fmla="*/ 0 w 3473669"/>
              <a:gd name="connsiteY0" fmla="*/ 0 h 1560786"/>
              <a:gd name="connsiteX1" fmla="*/ 3473669 w 3473669"/>
              <a:gd name="connsiteY1" fmla="*/ 0 h 1560786"/>
              <a:gd name="connsiteX2" fmla="*/ 3473669 w 3473669"/>
              <a:gd name="connsiteY2" fmla="*/ 1560786 h 1560786"/>
              <a:gd name="connsiteX3" fmla="*/ 0 w 3473669"/>
              <a:gd name="connsiteY3" fmla="*/ 1560786 h 1560786"/>
              <a:gd name="connsiteX4" fmla="*/ 0 w 3473669"/>
              <a:gd name="connsiteY4" fmla="*/ 0 h 1560786"/>
              <a:gd name="connsiteX0" fmla="*/ 0 w 3473669"/>
              <a:gd name="connsiteY0" fmla="*/ 0 h 1560786"/>
              <a:gd name="connsiteX1" fmla="*/ 2417379 w 3473669"/>
              <a:gd name="connsiteY1" fmla="*/ 0 h 1560786"/>
              <a:gd name="connsiteX2" fmla="*/ 3473669 w 3473669"/>
              <a:gd name="connsiteY2" fmla="*/ 1560786 h 1560786"/>
              <a:gd name="connsiteX3" fmla="*/ 0 w 3473669"/>
              <a:gd name="connsiteY3" fmla="*/ 1560786 h 1560786"/>
              <a:gd name="connsiteX4" fmla="*/ 0 w 3473669"/>
              <a:gd name="connsiteY4" fmla="*/ 0 h 1560786"/>
              <a:gd name="connsiteX0" fmla="*/ 0 w 3410607"/>
              <a:gd name="connsiteY0" fmla="*/ 0 h 1560786"/>
              <a:gd name="connsiteX1" fmla="*/ 2417379 w 3410607"/>
              <a:gd name="connsiteY1" fmla="*/ 0 h 1560786"/>
              <a:gd name="connsiteX2" fmla="*/ 3410607 w 3410607"/>
              <a:gd name="connsiteY2" fmla="*/ 1560786 h 1560786"/>
              <a:gd name="connsiteX3" fmla="*/ 0 w 3410607"/>
              <a:gd name="connsiteY3" fmla="*/ 1560786 h 1560786"/>
              <a:gd name="connsiteX4" fmla="*/ 0 w 3410607"/>
              <a:gd name="connsiteY4" fmla="*/ 0 h 1560786"/>
              <a:gd name="connsiteX0" fmla="*/ 0 w 3079531"/>
              <a:gd name="connsiteY0" fmla="*/ 0 h 1586374"/>
              <a:gd name="connsiteX1" fmla="*/ 2417379 w 3079531"/>
              <a:gd name="connsiteY1" fmla="*/ 0 h 1586374"/>
              <a:gd name="connsiteX2" fmla="*/ 3079531 w 3079531"/>
              <a:gd name="connsiteY2" fmla="*/ 1586374 h 1586374"/>
              <a:gd name="connsiteX3" fmla="*/ 0 w 3079531"/>
              <a:gd name="connsiteY3" fmla="*/ 1560786 h 1586374"/>
              <a:gd name="connsiteX4" fmla="*/ 0 w 3079531"/>
              <a:gd name="connsiteY4" fmla="*/ 0 h 1586374"/>
              <a:gd name="connsiteX0" fmla="*/ 0 w 3316014"/>
              <a:gd name="connsiteY0" fmla="*/ 0 h 1586374"/>
              <a:gd name="connsiteX1" fmla="*/ 2417379 w 3316014"/>
              <a:gd name="connsiteY1" fmla="*/ 0 h 1586374"/>
              <a:gd name="connsiteX2" fmla="*/ 3316014 w 3316014"/>
              <a:gd name="connsiteY2" fmla="*/ 1586374 h 1586374"/>
              <a:gd name="connsiteX3" fmla="*/ 0 w 3316014"/>
              <a:gd name="connsiteY3" fmla="*/ 1560786 h 1586374"/>
              <a:gd name="connsiteX4" fmla="*/ 0 w 3316014"/>
              <a:gd name="connsiteY4" fmla="*/ 0 h 1586374"/>
              <a:gd name="connsiteX0" fmla="*/ 0 w 3316014"/>
              <a:gd name="connsiteY0" fmla="*/ 0 h 1586374"/>
              <a:gd name="connsiteX1" fmla="*/ 2385848 w 3316014"/>
              <a:gd name="connsiteY1" fmla="*/ 0 h 1586374"/>
              <a:gd name="connsiteX2" fmla="*/ 3316014 w 3316014"/>
              <a:gd name="connsiteY2" fmla="*/ 1586374 h 1586374"/>
              <a:gd name="connsiteX3" fmla="*/ 0 w 3316014"/>
              <a:gd name="connsiteY3" fmla="*/ 1560786 h 1586374"/>
              <a:gd name="connsiteX4" fmla="*/ 0 w 3316014"/>
              <a:gd name="connsiteY4" fmla="*/ 0 h 1586374"/>
              <a:gd name="connsiteX0" fmla="*/ 0 w 3252952"/>
              <a:gd name="connsiteY0" fmla="*/ 0 h 1604001"/>
              <a:gd name="connsiteX1" fmla="*/ 2385848 w 3252952"/>
              <a:gd name="connsiteY1" fmla="*/ 0 h 1604001"/>
              <a:gd name="connsiteX2" fmla="*/ 3252952 w 3252952"/>
              <a:gd name="connsiteY2" fmla="*/ 1604001 h 1604001"/>
              <a:gd name="connsiteX3" fmla="*/ 0 w 3252952"/>
              <a:gd name="connsiteY3" fmla="*/ 1560786 h 1604001"/>
              <a:gd name="connsiteX4" fmla="*/ 0 w 3252952"/>
              <a:gd name="connsiteY4" fmla="*/ 0 h 1604001"/>
              <a:gd name="connsiteX0" fmla="*/ 0 w 3347545"/>
              <a:gd name="connsiteY0" fmla="*/ 0 h 1604001"/>
              <a:gd name="connsiteX1" fmla="*/ 2385848 w 3347545"/>
              <a:gd name="connsiteY1" fmla="*/ 0 h 1604001"/>
              <a:gd name="connsiteX2" fmla="*/ 3347545 w 3347545"/>
              <a:gd name="connsiteY2" fmla="*/ 1604001 h 1604001"/>
              <a:gd name="connsiteX3" fmla="*/ 0 w 3347545"/>
              <a:gd name="connsiteY3" fmla="*/ 1560786 h 1604001"/>
              <a:gd name="connsiteX4" fmla="*/ 0 w 3347545"/>
              <a:gd name="connsiteY4" fmla="*/ 0 h 1604001"/>
              <a:gd name="connsiteX0" fmla="*/ 0 w 3284483"/>
              <a:gd name="connsiteY0" fmla="*/ 0 h 1621627"/>
              <a:gd name="connsiteX1" fmla="*/ 2385848 w 3284483"/>
              <a:gd name="connsiteY1" fmla="*/ 0 h 1621627"/>
              <a:gd name="connsiteX2" fmla="*/ 3284483 w 3284483"/>
              <a:gd name="connsiteY2" fmla="*/ 1621627 h 1621627"/>
              <a:gd name="connsiteX3" fmla="*/ 0 w 3284483"/>
              <a:gd name="connsiteY3" fmla="*/ 1560786 h 1621627"/>
              <a:gd name="connsiteX4" fmla="*/ 0 w 3284483"/>
              <a:gd name="connsiteY4" fmla="*/ 0 h 1621627"/>
              <a:gd name="connsiteX0" fmla="*/ 0 w 3347545"/>
              <a:gd name="connsiteY0" fmla="*/ 0 h 1639254"/>
              <a:gd name="connsiteX1" fmla="*/ 2385848 w 3347545"/>
              <a:gd name="connsiteY1" fmla="*/ 0 h 1639254"/>
              <a:gd name="connsiteX2" fmla="*/ 3347545 w 3347545"/>
              <a:gd name="connsiteY2" fmla="*/ 1639254 h 1639254"/>
              <a:gd name="connsiteX3" fmla="*/ 0 w 3347545"/>
              <a:gd name="connsiteY3" fmla="*/ 1560786 h 1639254"/>
              <a:gd name="connsiteX4" fmla="*/ 0 w 3347545"/>
              <a:gd name="connsiteY4" fmla="*/ 0 h 1639254"/>
              <a:gd name="connsiteX0" fmla="*/ 0 w 3268717"/>
              <a:gd name="connsiteY0" fmla="*/ 0 h 1568748"/>
              <a:gd name="connsiteX1" fmla="*/ 2385848 w 3268717"/>
              <a:gd name="connsiteY1" fmla="*/ 0 h 1568748"/>
              <a:gd name="connsiteX2" fmla="*/ 3268717 w 3268717"/>
              <a:gd name="connsiteY2" fmla="*/ 1568748 h 1568748"/>
              <a:gd name="connsiteX3" fmla="*/ 0 w 3268717"/>
              <a:gd name="connsiteY3" fmla="*/ 1560786 h 1568748"/>
              <a:gd name="connsiteX4" fmla="*/ 0 w 3268717"/>
              <a:gd name="connsiteY4" fmla="*/ 0 h 1568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68717" h="1568748">
                <a:moveTo>
                  <a:pt x="0" y="0"/>
                </a:moveTo>
                <a:lnTo>
                  <a:pt x="2385848" y="0"/>
                </a:lnTo>
                <a:lnTo>
                  <a:pt x="3268717" y="1568748"/>
                </a:lnTo>
                <a:lnTo>
                  <a:pt x="0" y="156078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10000"/>
              <a:lumOff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accent3"/>
                </a:solidFill>
              </a:rPr>
              <a:t>NSB National </a:t>
            </a:r>
            <a:br>
              <a:rPr lang="en-US" b="1" dirty="0">
                <a:solidFill>
                  <a:schemeClr val="accent3"/>
                </a:solidFill>
              </a:rPr>
            </a:br>
            <a:r>
              <a:rPr lang="en-US" b="1" dirty="0">
                <a:solidFill>
                  <a:schemeClr val="accent3"/>
                </a:solidFill>
              </a:rPr>
              <a:t>Science Board</a:t>
            </a:r>
          </a:p>
          <a:p>
            <a:endParaRPr lang="en-US" b="1" dirty="0"/>
          </a:p>
          <a:p>
            <a:r>
              <a:rPr lang="en-US" sz="1400" b="1" dirty="0">
                <a:solidFill>
                  <a:schemeClr val="accent4">
                    <a:lumMod val="75000"/>
                  </a:schemeClr>
                </a:solidFill>
              </a:rPr>
              <a:t>Chair, Vice Chair, </a:t>
            </a:r>
            <a:br>
              <a:rPr lang="en-US" sz="14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1400" b="1" dirty="0">
                <a:solidFill>
                  <a:schemeClr val="accent4">
                    <a:lumMod val="75000"/>
                  </a:schemeClr>
                </a:solidFill>
              </a:rPr>
              <a:t>NSB Executive Officer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299387E-5B26-8643-A506-39BD95FC8105}"/>
              </a:ext>
            </a:extLst>
          </p:cNvPr>
          <p:cNvSpPr/>
          <p:nvPr/>
        </p:nvSpPr>
        <p:spPr>
          <a:xfrm>
            <a:off x="9867244" y="4535561"/>
            <a:ext cx="2219652" cy="780390"/>
          </a:xfrm>
          <a:prstGeom prst="rect">
            <a:avLst/>
          </a:prstGeom>
          <a:solidFill>
            <a:srgbClr val="CCF3E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chemeClr val="accent3"/>
                </a:solidFill>
              </a:rPr>
              <a:t>Directorate for Geosciences (GEO)</a:t>
            </a:r>
            <a:endParaRPr lang="en-US" sz="1200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93F8FB2-8B52-064F-A2C2-0278139C7894}"/>
              </a:ext>
            </a:extLst>
          </p:cNvPr>
          <p:cNvSpPr/>
          <p:nvPr/>
        </p:nvSpPr>
        <p:spPr>
          <a:xfrm>
            <a:off x="102265" y="955132"/>
            <a:ext cx="1379694" cy="93016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chemeClr val="accent3"/>
                </a:solidFill>
              </a:rPr>
              <a:t>Office of Equity and Civil Rights (OECR)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6577D17-628E-C348-B560-A09C831A48FF}"/>
              </a:ext>
            </a:extLst>
          </p:cNvPr>
          <p:cNvSpPr/>
          <p:nvPr/>
        </p:nvSpPr>
        <p:spPr>
          <a:xfrm>
            <a:off x="1643449" y="955132"/>
            <a:ext cx="1379694" cy="93016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chemeClr val="accent3"/>
                </a:solidFill>
              </a:rPr>
              <a:t>Office of the General Counsel (OGC)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47CEF42-4E0D-9D49-BDEA-834B884AF00A}"/>
              </a:ext>
            </a:extLst>
          </p:cNvPr>
          <p:cNvSpPr/>
          <p:nvPr/>
        </p:nvSpPr>
        <p:spPr>
          <a:xfrm>
            <a:off x="8381999" y="2513214"/>
            <a:ext cx="3689131" cy="1545311"/>
          </a:xfrm>
          <a:custGeom>
            <a:avLst/>
            <a:gdLst>
              <a:gd name="connsiteX0" fmla="*/ 0 w 3704896"/>
              <a:gd name="connsiteY0" fmla="*/ 0 h 1545311"/>
              <a:gd name="connsiteX1" fmla="*/ 3704896 w 3704896"/>
              <a:gd name="connsiteY1" fmla="*/ 0 h 1545311"/>
              <a:gd name="connsiteX2" fmla="*/ 3704896 w 3704896"/>
              <a:gd name="connsiteY2" fmla="*/ 1545311 h 1545311"/>
              <a:gd name="connsiteX3" fmla="*/ 0 w 3704896"/>
              <a:gd name="connsiteY3" fmla="*/ 1545311 h 1545311"/>
              <a:gd name="connsiteX4" fmla="*/ 0 w 3704896"/>
              <a:gd name="connsiteY4" fmla="*/ 0 h 1545311"/>
              <a:gd name="connsiteX0" fmla="*/ 0 w 3704896"/>
              <a:gd name="connsiteY0" fmla="*/ 0 h 1545311"/>
              <a:gd name="connsiteX1" fmla="*/ 3358055 w 3704896"/>
              <a:gd name="connsiteY1" fmla="*/ 0 h 1545311"/>
              <a:gd name="connsiteX2" fmla="*/ 3704896 w 3704896"/>
              <a:gd name="connsiteY2" fmla="*/ 1545311 h 1545311"/>
              <a:gd name="connsiteX3" fmla="*/ 0 w 3704896"/>
              <a:gd name="connsiteY3" fmla="*/ 1545311 h 1545311"/>
              <a:gd name="connsiteX4" fmla="*/ 0 w 3704896"/>
              <a:gd name="connsiteY4" fmla="*/ 0 h 1545311"/>
              <a:gd name="connsiteX0" fmla="*/ 0 w 4351282"/>
              <a:gd name="connsiteY0" fmla="*/ 0 h 1545311"/>
              <a:gd name="connsiteX1" fmla="*/ 3358055 w 4351282"/>
              <a:gd name="connsiteY1" fmla="*/ 0 h 1545311"/>
              <a:gd name="connsiteX2" fmla="*/ 4351282 w 4351282"/>
              <a:gd name="connsiteY2" fmla="*/ 1545311 h 1545311"/>
              <a:gd name="connsiteX3" fmla="*/ 0 w 4351282"/>
              <a:gd name="connsiteY3" fmla="*/ 1545311 h 1545311"/>
              <a:gd name="connsiteX4" fmla="*/ 0 w 4351282"/>
              <a:gd name="connsiteY4" fmla="*/ 0 h 1545311"/>
              <a:gd name="connsiteX0" fmla="*/ 0 w 4351282"/>
              <a:gd name="connsiteY0" fmla="*/ 0 h 1545311"/>
              <a:gd name="connsiteX1" fmla="*/ 3358055 w 4351282"/>
              <a:gd name="connsiteY1" fmla="*/ 0 h 1545311"/>
              <a:gd name="connsiteX2" fmla="*/ 3899338 w 4351282"/>
              <a:gd name="connsiteY2" fmla="*/ 813310 h 1545311"/>
              <a:gd name="connsiteX3" fmla="*/ 4351282 w 4351282"/>
              <a:gd name="connsiteY3" fmla="*/ 1545311 h 1545311"/>
              <a:gd name="connsiteX4" fmla="*/ 0 w 4351282"/>
              <a:gd name="connsiteY4" fmla="*/ 1545311 h 1545311"/>
              <a:gd name="connsiteX5" fmla="*/ 0 w 4351282"/>
              <a:gd name="connsiteY5" fmla="*/ 0 h 1545311"/>
              <a:gd name="connsiteX0" fmla="*/ 0 w 3899338"/>
              <a:gd name="connsiteY0" fmla="*/ 0 h 1545311"/>
              <a:gd name="connsiteX1" fmla="*/ 3358055 w 3899338"/>
              <a:gd name="connsiteY1" fmla="*/ 0 h 1545311"/>
              <a:gd name="connsiteX2" fmla="*/ 3899338 w 3899338"/>
              <a:gd name="connsiteY2" fmla="*/ 813310 h 1545311"/>
              <a:gd name="connsiteX3" fmla="*/ 3689131 w 3899338"/>
              <a:gd name="connsiteY3" fmla="*/ 1545311 h 1545311"/>
              <a:gd name="connsiteX4" fmla="*/ 0 w 3899338"/>
              <a:gd name="connsiteY4" fmla="*/ 1545311 h 1545311"/>
              <a:gd name="connsiteX5" fmla="*/ 0 w 3899338"/>
              <a:gd name="connsiteY5" fmla="*/ 0 h 1545311"/>
              <a:gd name="connsiteX0" fmla="*/ 0 w 3710152"/>
              <a:gd name="connsiteY0" fmla="*/ 0 h 1545311"/>
              <a:gd name="connsiteX1" fmla="*/ 3358055 w 3710152"/>
              <a:gd name="connsiteY1" fmla="*/ 0 h 1545311"/>
              <a:gd name="connsiteX2" fmla="*/ 3710152 w 3710152"/>
              <a:gd name="connsiteY2" fmla="*/ 639889 h 1545311"/>
              <a:gd name="connsiteX3" fmla="*/ 3689131 w 3710152"/>
              <a:gd name="connsiteY3" fmla="*/ 1545311 h 1545311"/>
              <a:gd name="connsiteX4" fmla="*/ 0 w 3710152"/>
              <a:gd name="connsiteY4" fmla="*/ 1545311 h 1545311"/>
              <a:gd name="connsiteX5" fmla="*/ 0 w 3710152"/>
              <a:gd name="connsiteY5" fmla="*/ 0 h 1545311"/>
              <a:gd name="connsiteX0" fmla="*/ 0 w 3694387"/>
              <a:gd name="connsiteY0" fmla="*/ 0 h 1545311"/>
              <a:gd name="connsiteX1" fmla="*/ 3358055 w 3694387"/>
              <a:gd name="connsiteY1" fmla="*/ 0 h 1545311"/>
              <a:gd name="connsiteX2" fmla="*/ 3694387 w 3694387"/>
              <a:gd name="connsiteY2" fmla="*/ 655655 h 1545311"/>
              <a:gd name="connsiteX3" fmla="*/ 3689131 w 3694387"/>
              <a:gd name="connsiteY3" fmla="*/ 1545311 h 1545311"/>
              <a:gd name="connsiteX4" fmla="*/ 0 w 3694387"/>
              <a:gd name="connsiteY4" fmla="*/ 1545311 h 1545311"/>
              <a:gd name="connsiteX5" fmla="*/ 0 w 3694387"/>
              <a:gd name="connsiteY5" fmla="*/ 0 h 1545311"/>
              <a:gd name="connsiteX0" fmla="*/ 0 w 3709885"/>
              <a:gd name="connsiteY0" fmla="*/ 0 h 1545311"/>
              <a:gd name="connsiteX1" fmla="*/ 3358055 w 3709885"/>
              <a:gd name="connsiteY1" fmla="*/ 0 h 1545311"/>
              <a:gd name="connsiteX2" fmla="*/ 3709885 w 3709885"/>
              <a:gd name="connsiteY2" fmla="*/ 508421 h 1545311"/>
              <a:gd name="connsiteX3" fmla="*/ 3689131 w 3709885"/>
              <a:gd name="connsiteY3" fmla="*/ 1545311 h 1545311"/>
              <a:gd name="connsiteX4" fmla="*/ 0 w 3709885"/>
              <a:gd name="connsiteY4" fmla="*/ 1545311 h 1545311"/>
              <a:gd name="connsiteX5" fmla="*/ 0 w 3709885"/>
              <a:gd name="connsiteY5" fmla="*/ 0 h 1545311"/>
              <a:gd name="connsiteX0" fmla="*/ 0 w 3689131"/>
              <a:gd name="connsiteY0" fmla="*/ 0 h 1545311"/>
              <a:gd name="connsiteX1" fmla="*/ 3358055 w 3689131"/>
              <a:gd name="connsiteY1" fmla="*/ 0 h 1545311"/>
              <a:gd name="connsiteX2" fmla="*/ 3678889 w 3689131"/>
              <a:gd name="connsiteY2" fmla="*/ 430930 h 1545311"/>
              <a:gd name="connsiteX3" fmla="*/ 3689131 w 3689131"/>
              <a:gd name="connsiteY3" fmla="*/ 1545311 h 1545311"/>
              <a:gd name="connsiteX4" fmla="*/ 0 w 3689131"/>
              <a:gd name="connsiteY4" fmla="*/ 1545311 h 1545311"/>
              <a:gd name="connsiteX5" fmla="*/ 0 w 3689131"/>
              <a:gd name="connsiteY5" fmla="*/ 0 h 1545311"/>
              <a:gd name="connsiteX0" fmla="*/ 0 w 3689131"/>
              <a:gd name="connsiteY0" fmla="*/ 0 h 1545311"/>
              <a:gd name="connsiteX1" fmla="*/ 3404550 w 3689131"/>
              <a:gd name="connsiteY1" fmla="*/ 7750 h 1545311"/>
              <a:gd name="connsiteX2" fmla="*/ 3678889 w 3689131"/>
              <a:gd name="connsiteY2" fmla="*/ 430930 h 1545311"/>
              <a:gd name="connsiteX3" fmla="*/ 3689131 w 3689131"/>
              <a:gd name="connsiteY3" fmla="*/ 1545311 h 1545311"/>
              <a:gd name="connsiteX4" fmla="*/ 0 w 3689131"/>
              <a:gd name="connsiteY4" fmla="*/ 1545311 h 1545311"/>
              <a:gd name="connsiteX5" fmla="*/ 0 w 3689131"/>
              <a:gd name="connsiteY5" fmla="*/ 0 h 1545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89131" h="1545311">
                <a:moveTo>
                  <a:pt x="0" y="0"/>
                </a:moveTo>
                <a:lnTo>
                  <a:pt x="3404550" y="7750"/>
                </a:lnTo>
                <a:lnTo>
                  <a:pt x="3678889" y="430930"/>
                </a:lnTo>
                <a:lnTo>
                  <a:pt x="3689131" y="1545311"/>
                </a:lnTo>
                <a:lnTo>
                  <a:pt x="0" y="1545311"/>
                </a:lnTo>
                <a:lnTo>
                  <a:pt x="0" y="0"/>
                </a:lnTo>
                <a:close/>
              </a:path>
            </a:pathLst>
          </a:custGeom>
          <a:solidFill>
            <a:srgbClr val="CCDDE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accent3"/>
                </a:solidFill>
              </a:rPr>
              <a:t>Office of the Inspector</a:t>
            </a:r>
            <a:br>
              <a:rPr lang="en-US" b="1" dirty="0">
                <a:solidFill>
                  <a:schemeClr val="accent3"/>
                </a:solidFill>
              </a:rPr>
            </a:br>
            <a:r>
              <a:rPr lang="en-US" b="1" dirty="0">
                <a:solidFill>
                  <a:schemeClr val="accent3"/>
                </a:solidFill>
              </a:rPr>
              <a:t>General (OIG)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673EBB31-BE29-094D-9738-BC87CDCCD3FD}"/>
              </a:ext>
            </a:extLst>
          </p:cNvPr>
          <p:cNvSpPr/>
          <p:nvPr/>
        </p:nvSpPr>
        <p:spPr>
          <a:xfrm>
            <a:off x="103811" y="5449961"/>
            <a:ext cx="2219652" cy="780390"/>
          </a:xfrm>
          <a:prstGeom prst="rect">
            <a:avLst/>
          </a:prstGeom>
          <a:solidFill>
            <a:srgbClr val="CCF3E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chemeClr val="accent3"/>
                </a:solidFill>
              </a:rPr>
              <a:t>Directorate for Mathematical and Physical Sciences (MPS)</a:t>
            </a:r>
            <a:endParaRPr lang="en-US" sz="1200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B1E36D5E-DC11-CE40-90A7-8BF26D9A0236}"/>
              </a:ext>
            </a:extLst>
          </p:cNvPr>
          <p:cNvSpPr/>
          <p:nvPr/>
        </p:nvSpPr>
        <p:spPr>
          <a:xfrm>
            <a:off x="2537295" y="5449961"/>
            <a:ext cx="2219652" cy="780390"/>
          </a:xfrm>
          <a:prstGeom prst="rect">
            <a:avLst/>
          </a:prstGeom>
          <a:solidFill>
            <a:srgbClr val="CCF3E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chemeClr val="accent3"/>
                </a:solidFill>
              </a:rPr>
              <a:t>Directorate for Social, Behavioral and Economic Services (SBE)</a:t>
            </a:r>
            <a:endParaRPr lang="en-US" sz="1200" dirty="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8B45E044-484E-424A-A789-DE95EFC60D36}"/>
              </a:ext>
            </a:extLst>
          </p:cNvPr>
          <p:cNvSpPr/>
          <p:nvPr/>
        </p:nvSpPr>
        <p:spPr>
          <a:xfrm>
            <a:off x="5029773" y="5449961"/>
            <a:ext cx="2219652" cy="780390"/>
          </a:xfrm>
          <a:prstGeom prst="rect">
            <a:avLst/>
          </a:prstGeom>
          <a:solidFill>
            <a:srgbClr val="CCF3E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chemeClr val="accent3"/>
                </a:solidFill>
              </a:rPr>
              <a:t>Directorate for Technology, Innovation and Partnerships (TIP)</a:t>
            </a:r>
            <a:endParaRPr lang="en-US" sz="1200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72F8B12C-3AF0-924A-925B-692F9C64160D}"/>
              </a:ext>
            </a:extLst>
          </p:cNvPr>
          <p:cNvSpPr/>
          <p:nvPr/>
        </p:nvSpPr>
        <p:spPr>
          <a:xfrm>
            <a:off x="7448509" y="5449961"/>
            <a:ext cx="2219652" cy="780390"/>
          </a:xfrm>
          <a:prstGeom prst="rect">
            <a:avLst/>
          </a:prstGeom>
          <a:solidFill>
            <a:srgbClr val="CCF3E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chemeClr val="accent3"/>
                </a:solidFill>
              </a:rPr>
              <a:t>Office of Budget, </a:t>
            </a:r>
            <a:br>
              <a:rPr lang="en-US" sz="1200" b="1" dirty="0">
                <a:solidFill>
                  <a:schemeClr val="accent3"/>
                </a:solidFill>
              </a:rPr>
            </a:br>
            <a:r>
              <a:rPr lang="en-US" sz="1200" b="1" dirty="0">
                <a:solidFill>
                  <a:schemeClr val="accent3"/>
                </a:solidFill>
              </a:rPr>
              <a:t>Finance and Award Management (BFA)</a:t>
            </a:r>
            <a:endParaRPr lang="en-US" sz="1200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BE582C29-FA3C-1D47-B84B-2820A7EE199B}"/>
              </a:ext>
            </a:extLst>
          </p:cNvPr>
          <p:cNvSpPr/>
          <p:nvPr/>
        </p:nvSpPr>
        <p:spPr>
          <a:xfrm>
            <a:off x="9834586" y="5449961"/>
            <a:ext cx="2219652" cy="780390"/>
          </a:xfrm>
          <a:prstGeom prst="rect">
            <a:avLst/>
          </a:prstGeom>
          <a:solidFill>
            <a:srgbClr val="CCF3E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chemeClr val="accent3"/>
                </a:solidFill>
              </a:rPr>
              <a:t>Office of Information and Resource Management (OIRM)</a:t>
            </a:r>
            <a:endParaRPr lang="en-US" sz="1200" dirty="0"/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ACADA00F-033E-2E44-9B65-90653406D98D}"/>
              </a:ext>
            </a:extLst>
          </p:cNvPr>
          <p:cNvGrpSpPr/>
          <p:nvPr/>
        </p:nvGrpSpPr>
        <p:grpSpPr>
          <a:xfrm rot="10800000">
            <a:off x="3116485" y="967905"/>
            <a:ext cx="238169" cy="3090620"/>
            <a:chOff x="8110516" y="967905"/>
            <a:chExt cx="238169" cy="3090620"/>
          </a:xfrm>
        </p:grpSpPr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6F962337-C51F-0E47-96E0-3475DFA6467F}"/>
                </a:ext>
              </a:extLst>
            </p:cNvPr>
            <p:cNvCxnSpPr/>
            <p:nvPr/>
          </p:nvCxnSpPr>
          <p:spPr>
            <a:xfrm>
              <a:off x="8229600" y="967905"/>
              <a:ext cx="0" cy="309062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5E2A56B4-D6C4-CB4C-8361-521C561D86D2}"/>
                </a:ext>
              </a:extLst>
            </p:cNvPr>
            <p:cNvCxnSpPr>
              <a:cxnSpLocks/>
            </p:cNvCxnSpPr>
            <p:nvPr/>
          </p:nvCxnSpPr>
          <p:spPr>
            <a:xfrm>
              <a:off x="8229600" y="967905"/>
              <a:ext cx="11908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23576B10-78BE-144C-9BE0-BF484D480FFE}"/>
                </a:ext>
              </a:extLst>
            </p:cNvPr>
            <p:cNvCxnSpPr>
              <a:cxnSpLocks/>
            </p:cNvCxnSpPr>
            <p:nvPr/>
          </p:nvCxnSpPr>
          <p:spPr>
            <a:xfrm>
              <a:off x="8229600" y="4056741"/>
              <a:ext cx="11908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0AB54D50-D504-3543-B161-A55EC4004019}"/>
                </a:ext>
              </a:extLst>
            </p:cNvPr>
            <p:cNvCxnSpPr>
              <a:cxnSpLocks/>
            </p:cNvCxnSpPr>
            <p:nvPr/>
          </p:nvCxnSpPr>
          <p:spPr>
            <a:xfrm>
              <a:off x="8110516" y="2443704"/>
              <a:ext cx="11908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86E6D4E-64D0-EB47-9336-441417A4596F}"/>
              </a:ext>
            </a:extLst>
          </p:cNvPr>
          <p:cNvSpPr txBox="1"/>
          <p:nvPr/>
        </p:nvSpPr>
        <p:spPr>
          <a:xfrm>
            <a:off x="4213465" y="1492407"/>
            <a:ext cx="29782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4"/>
                </a:solidFill>
              </a:rPr>
              <a:t>Director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D5C3A465-B492-3842-ACA7-3AC1F7E3FD9F}"/>
              </a:ext>
            </a:extLst>
          </p:cNvPr>
          <p:cNvCxnSpPr>
            <a:cxnSpLocks/>
          </p:cNvCxnSpPr>
          <p:nvPr/>
        </p:nvCxnSpPr>
        <p:spPr>
          <a:xfrm>
            <a:off x="3647121" y="3603164"/>
            <a:ext cx="4142641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52DF4CAE-D1AC-0046-958C-B9A2321A465F}"/>
              </a:ext>
            </a:extLst>
          </p:cNvPr>
          <p:cNvCxnSpPr>
            <a:cxnSpLocks/>
          </p:cNvCxnSpPr>
          <p:nvPr/>
        </p:nvCxnSpPr>
        <p:spPr>
          <a:xfrm>
            <a:off x="3647121" y="3174901"/>
            <a:ext cx="4142641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9BC60449-6445-0D4D-9375-17E787D100C4}"/>
              </a:ext>
            </a:extLst>
          </p:cNvPr>
          <p:cNvCxnSpPr>
            <a:cxnSpLocks/>
          </p:cNvCxnSpPr>
          <p:nvPr/>
        </p:nvCxnSpPr>
        <p:spPr>
          <a:xfrm>
            <a:off x="3647121" y="2746638"/>
            <a:ext cx="4142641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044BDD0C-0542-5D47-BD77-5564EB944A38}"/>
              </a:ext>
            </a:extLst>
          </p:cNvPr>
          <p:cNvCxnSpPr>
            <a:cxnSpLocks/>
          </p:cNvCxnSpPr>
          <p:nvPr/>
        </p:nvCxnSpPr>
        <p:spPr>
          <a:xfrm>
            <a:off x="3647121" y="2318375"/>
            <a:ext cx="4142641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5B324DB3-200B-F44C-84D8-816939992C31}"/>
              </a:ext>
            </a:extLst>
          </p:cNvPr>
          <p:cNvCxnSpPr>
            <a:cxnSpLocks/>
          </p:cNvCxnSpPr>
          <p:nvPr/>
        </p:nvCxnSpPr>
        <p:spPr>
          <a:xfrm>
            <a:off x="3647121" y="1913261"/>
            <a:ext cx="4142641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620E90-248C-B033-F3BD-C1ECC7A6EE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NSF Organizational Chart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956ACE-AA8B-C153-F48B-1D13BEAFA4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983" y="888895"/>
            <a:ext cx="2814891" cy="2448727"/>
          </a:xfrm>
          <a:prstGeom prst="rect">
            <a:avLst/>
          </a:prstGeom>
          <a:ln w="2222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7AAB791-5DE5-5A61-A9B6-0101CD62187E}"/>
              </a:ext>
            </a:extLst>
          </p:cNvPr>
          <p:cNvSpPr txBox="1"/>
          <p:nvPr/>
        </p:nvSpPr>
        <p:spPr>
          <a:xfrm>
            <a:off x="5061145" y="4571032"/>
            <a:ext cx="2139939" cy="73866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Directorate for Education and Human Resources (EHR 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7E877BF-ED29-F21E-12F8-097A8F39A6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028" y="3667172"/>
            <a:ext cx="2749983" cy="2699071"/>
          </a:xfrm>
          <a:prstGeom prst="rect">
            <a:avLst/>
          </a:prstGeom>
          <a:ln w="1905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148599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7B0739-CECF-FCA6-5F24-4D800D9413C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Education and Human Resources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D625D3-21C9-70A6-C3B5-EDFA2C19CF1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3477" y="1121436"/>
            <a:ext cx="10386575" cy="19942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0" dirty="0">
                <a:ea typeface="Tahoma" panose="020B0604030504040204" pitchFamily="34" charset="0"/>
                <a:cs typeface="Tahoma" panose="020B0604030504040204" pitchFamily="34" charset="0"/>
              </a:rPr>
              <a:t>EHR supports excellence in U.S. STEM education at all levels, in all settings for the development of a diverse and well-prepared workforce of scientists, technicians, engineers, mathematicians, educators and a well-informed citizenry.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B67FAE-A11D-868C-4DC9-7715F2295079}"/>
              </a:ext>
            </a:extLst>
          </p:cNvPr>
          <p:cNvSpPr txBox="1"/>
          <p:nvPr/>
        </p:nvSpPr>
        <p:spPr>
          <a:xfrm>
            <a:off x="1144561" y="3115733"/>
            <a:ext cx="9304407" cy="2339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4 Divisions</a:t>
            </a:r>
          </a:p>
          <a:p>
            <a:r>
              <a:rPr lang="en-US" sz="2400" b="1" dirty="0"/>
              <a:t>Division of Undergraduate Education (DUE)</a:t>
            </a:r>
          </a:p>
          <a:p>
            <a:r>
              <a:rPr lang="en-US" sz="2400" dirty="0"/>
              <a:t>Division of Graduate Education (DGE)</a:t>
            </a:r>
          </a:p>
          <a:p>
            <a:r>
              <a:rPr lang="en-US" sz="2400" dirty="0"/>
              <a:t>Division on Research and Learning (K-12, Informal Science, DRL)</a:t>
            </a:r>
          </a:p>
          <a:p>
            <a:r>
              <a:rPr lang="en-US" sz="2400" dirty="0"/>
              <a:t>Division of Human Resource Development (HRD)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5007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F16D0B-72D2-18ED-A44C-16F6BCDD35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Merit Review Process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A89A095-F9BC-5D4F-A17B-FFE9DFE524D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810497" y="1152884"/>
            <a:ext cx="8788719" cy="4996790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does NSF handle the ~40,000 proposals </a:t>
            </a:r>
          </a:p>
          <a:p>
            <a:pPr marL="0" indent="0" algn="ctr">
              <a:buNone/>
            </a:pPr>
            <a:r>
              <a:rPr lang="en-US" sz="32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submitted each year?</a:t>
            </a:r>
            <a:endParaRPr lang="en-US" sz="3200" b="0" dirty="0"/>
          </a:p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D0D5E1-AAAB-EFF0-2D3F-0A85FBB54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62001"/>
            <a:ext cx="1066964" cy="5588000"/>
          </a:xfrm>
          <a:prstGeom prst="rect">
            <a:avLst/>
          </a:prstGeom>
        </p:spPr>
      </p:pic>
      <p:pic>
        <p:nvPicPr>
          <p:cNvPr id="20" name="Picture 19">
            <a:hlinkClick r:id="rId3"/>
            <a:extLst>
              <a:ext uri="{FF2B5EF4-FFF2-40B4-BE49-F238E27FC236}">
                <a16:creationId xmlns:a16="http://schemas.microsoft.com/office/drawing/2014/main" id="{B7F82D9B-0AE8-5B54-BB87-66AFC6664E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410" y="2271222"/>
            <a:ext cx="6917992" cy="387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218294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5699"/>
      </a:accent1>
      <a:accent2>
        <a:srgbClr val="DCC276"/>
      </a:accent2>
      <a:accent3>
        <a:srgbClr val="002554"/>
      </a:accent3>
      <a:accent4>
        <a:srgbClr val="00758D"/>
      </a:accent4>
      <a:accent5>
        <a:srgbClr val="473B70"/>
      </a:accent5>
      <a:accent6>
        <a:srgbClr val="4EC3E0"/>
      </a:accent6>
      <a:hlink>
        <a:srgbClr val="4EC3E0"/>
      </a:hlink>
      <a:folHlink>
        <a:srgbClr val="4EC3E0"/>
      </a:folHlink>
    </a:clrScheme>
    <a:fontScheme name="Custom 1">
      <a:majorFont>
        <a:latin typeface="Open Sans Ligh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eme1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5699"/>
      </a:accent1>
      <a:accent2>
        <a:srgbClr val="DCC276"/>
      </a:accent2>
      <a:accent3>
        <a:srgbClr val="002554"/>
      </a:accent3>
      <a:accent4>
        <a:srgbClr val="00758D"/>
      </a:accent4>
      <a:accent5>
        <a:srgbClr val="473B70"/>
      </a:accent5>
      <a:accent6>
        <a:srgbClr val="4EC3E0"/>
      </a:accent6>
      <a:hlink>
        <a:srgbClr val="4EC3E0"/>
      </a:hlink>
      <a:folHlink>
        <a:srgbClr val="4EC3E0"/>
      </a:folHlink>
    </a:clrScheme>
    <a:fontScheme name="Custom 4">
      <a:majorFont>
        <a:latin typeface="Open Sans Extra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48BCFA82-DBDD-465C-AF4C-ECF32DB4CB08}" vid="{A0F5F635-F6BE-48C2-A729-D65A13F9EA1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AD25DA7EFABEF439271A3FD99786188" ma:contentTypeVersion="17" ma:contentTypeDescription="Create a new document." ma:contentTypeScope="" ma:versionID="60f3dcfce5b03100e702c3d1583ad7d5">
  <xsd:schema xmlns:xsd="http://www.w3.org/2001/XMLSchema" xmlns:xs="http://www.w3.org/2001/XMLSchema" xmlns:p="http://schemas.microsoft.com/office/2006/metadata/properties" xmlns:ns2="9d708fe1-499a-404b-8760-7fadc8efcb04" xmlns:ns3="0ea9a507-3a85-4b04-86ce-1835e911386e" targetNamespace="http://schemas.microsoft.com/office/2006/metadata/properties" ma:root="true" ma:fieldsID="9a19d4c855822114fa692313c69b880c" ns2:_="" ns3:_="">
    <xsd:import namespace="9d708fe1-499a-404b-8760-7fadc8efcb04"/>
    <xsd:import namespace="0ea9a507-3a85-4b04-86ce-1835e911386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_Flow_SignoffStatu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708fe1-499a-404b-8760-7fadc8efcb0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Flow_SignoffStatus" ma:index="10" nillable="true" ma:displayName="Sign-off status" ma:internalName="Sign_x002d_off_x0020_status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2027a1e9-ec08-4917-9741-23a37c4b61e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a9a507-3a85-4b04-86ce-1835e911386e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5b103eaf-f901-4902-b28b-b71007d92640}" ma:internalName="TaxCatchAll" ma:showField="CatchAllData" ma:web="0ea9a507-3a85-4b04-86ce-1835e911386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ea9a507-3a85-4b04-86ce-1835e911386e" xsi:nil="true"/>
    <lcf76f155ced4ddcb4097134ff3c332f xmlns="9d708fe1-499a-404b-8760-7fadc8efcb04">
      <Terms xmlns="http://schemas.microsoft.com/office/infopath/2007/PartnerControls"/>
    </lcf76f155ced4ddcb4097134ff3c332f>
    <_Flow_SignoffStatus xmlns="9d708fe1-499a-404b-8760-7fadc8efcb04" xsi:nil="true"/>
  </documentManagement>
</p:properties>
</file>

<file path=customXml/itemProps1.xml><?xml version="1.0" encoding="utf-8"?>
<ds:datastoreItem xmlns:ds="http://schemas.openxmlformats.org/officeDocument/2006/customXml" ds:itemID="{5251E008-73D5-4754-893C-8216398E7D7A}"/>
</file>

<file path=customXml/itemProps2.xml><?xml version="1.0" encoding="utf-8"?>
<ds:datastoreItem xmlns:ds="http://schemas.openxmlformats.org/officeDocument/2006/customXml" ds:itemID="{0B619E7C-89F5-471D-B41E-D5AB601AB73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37567CE-9D54-4136-8E83-6BADB7451BC9}">
  <ds:schemaRefs>
    <ds:schemaRef ds:uri="http://schemas.microsoft.com/office/2006/documentManagement/types"/>
    <ds:schemaRef ds:uri="http://purl.org/dc/dcmitype/"/>
    <ds:schemaRef ds:uri="499f7049-5b9f-4977-9ea8-f5a45b0bf39c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8a6edb59-8b9d-461f-b3c5-8f99e15f1364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2837</TotalTime>
  <Words>714</Words>
  <Application>Microsoft Office PowerPoint</Application>
  <PresentationFormat>Widescreen</PresentationFormat>
  <Paragraphs>107</Paragraphs>
  <Slides>13</Slides>
  <Notes>2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Open Sans ExtraBold</vt:lpstr>
      <vt:lpstr>Arial</vt:lpstr>
      <vt:lpstr>Open Sans Light</vt:lpstr>
      <vt:lpstr>Calibri</vt:lpstr>
      <vt:lpstr>Open Sans Medium</vt:lpstr>
      <vt:lpstr>Open Sans</vt:lpstr>
      <vt:lpstr>Tahoma</vt:lpstr>
      <vt:lpstr>Custom Design</vt:lpstr>
      <vt:lpstr>Theme1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Le, Ly (Contractor)</dc:creator>
  <cp:lastModifiedBy>Davis, Michael J</cp:lastModifiedBy>
  <cp:revision>26</cp:revision>
  <dcterms:created xsi:type="dcterms:W3CDTF">2022-02-22T18:54:57Z</dcterms:created>
  <dcterms:modified xsi:type="dcterms:W3CDTF">2022-07-25T18:02:42Z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0x010100E0B628250ABAB54E981A4C6F90E7FC42</vt:lpwstr>
  </property>
</Properties>
</file>