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60" r:id="rId4"/>
  </p:sldMasterIdLst>
  <p:sldIdLst>
    <p:sldId id="1105" r:id="rId5"/>
    <p:sldId id="1124" r:id="rId6"/>
    <p:sldId id="1131" r:id="rId7"/>
    <p:sldId id="1130" r:id="rId8"/>
    <p:sldId id="1111" r:id="rId9"/>
    <p:sldId id="1110" r:id="rId10"/>
    <p:sldId id="1106" r:id="rId11"/>
    <p:sldId id="1107" r:id="rId12"/>
    <p:sldId id="1108" r:id="rId13"/>
    <p:sldId id="1112" r:id="rId14"/>
    <p:sldId id="1113" r:id="rId15"/>
    <p:sldId id="1115" r:id="rId16"/>
    <p:sldId id="1116" r:id="rId17"/>
    <p:sldId id="1114" r:id="rId18"/>
    <p:sldId id="1117" r:id="rId19"/>
    <p:sldId id="1118" r:id="rId20"/>
    <p:sldId id="1119" r:id="rId21"/>
    <p:sldId id="1120" r:id="rId22"/>
    <p:sldId id="1121" r:id="rId23"/>
    <p:sldId id="1132" r:id="rId24"/>
    <p:sldId id="1133" r:id="rId25"/>
    <p:sldId id="1134" r:id="rId26"/>
    <p:sldId id="1135" r:id="rId27"/>
    <p:sldId id="1136" r:id="rId28"/>
    <p:sldId id="1137" r:id="rId29"/>
    <p:sldId id="1138" r:id="rId30"/>
    <p:sldId id="1139" r:id="rId31"/>
    <p:sldId id="1140" r:id="rId32"/>
    <p:sldId id="1141" r:id="rId33"/>
    <p:sldId id="1142" r:id="rId34"/>
    <p:sldId id="1143" r:id="rId35"/>
    <p:sldId id="1144" r:id="rId36"/>
    <p:sldId id="1145" r:id="rId37"/>
    <p:sldId id="1146" r:id="rId38"/>
    <p:sldId id="1147" r:id="rId39"/>
    <p:sldId id="1148" r:id="rId40"/>
    <p:sldId id="1149" r:id="rId41"/>
    <p:sldId id="1150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Whitney" userId="2f39bd35-0d25-4ea4-84f1-144fe3fadecc" providerId="ADAL" clId="{0302F6E4-E587-4AAE-AF32-FF8268E1B8D9}"/>
    <pc:docChg chg="delSld">
      <pc:chgData name="Mark Whitney" userId="2f39bd35-0d25-4ea4-84f1-144fe3fadecc" providerId="ADAL" clId="{0302F6E4-E587-4AAE-AF32-FF8268E1B8D9}" dt="2022-08-11T16:21:47.341" v="0" actId="2696"/>
      <pc:docMkLst>
        <pc:docMk/>
      </pc:docMkLst>
      <pc:sldChg chg="del">
        <pc:chgData name="Mark Whitney" userId="2f39bd35-0d25-4ea4-84f1-144fe3fadecc" providerId="ADAL" clId="{0302F6E4-E587-4AAE-AF32-FF8268E1B8D9}" dt="2022-08-11T16:21:47.341" v="0" actId="2696"/>
        <pc:sldMkLst>
          <pc:docMk/>
          <pc:sldMk cId="2183820709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D8CDF-5DB4-2316-BABE-36CF4C21D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5D402-CAB0-02B0-45E0-7E17A3227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5EDCF-3564-4B8C-1358-96692384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6CE50-EE8F-7633-19C0-D7659CD4F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A0B2F-B05D-2DB4-AA28-F15E05D29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6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2F901-3349-1ACD-499E-3FCFE06FA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EBBE0-B156-3E08-57C5-5E62AB2C4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2B5AA-7DAF-11DB-8343-64EB76334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291A0-ECC6-3A70-5D1E-FA3DDD15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9D701-B0E6-6639-8357-C6D0389AA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072D0D-4B41-A2CB-F1B0-A38D82AB0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E92C8F-60C7-7857-9F76-721BBC0F3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5DA8D-030D-E088-1FFA-3593463F2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9DBFA-C4D5-4ED9-C436-223AE1B5C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CEE14-0B83-D2B7-3DD3-55EC216D7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1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15FC3BE3-EDA1-44C0-83CA-E7E218B7B0D0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1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080C5157-6AB8-4063-A2C2-85B4BAA67A30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5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83CC7D07-1D6D-4630-94E9-44B5A4671558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11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AF838829-FF96-43DD-8FB3-18943CE69B64}" type="datetime1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89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32C0D39D-F349-49C6-BDB1-C1891166629D}" type="datetime1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07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AB9ED52D-C43F-4F61-8503-87E05E884A02}" type="datetime1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87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00230B34-9169-4DD2-BF57-B912DD7FC2FD}" type="datetime1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31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F2921B4-2BBA-4B59-AA2A-099A19FBBE36}" type="datetime1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8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91D31-C97C-C3DB-6ECF-F3D508BE4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A0475-D07D-B9FC-6BD8-6DAB32897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A32FC-36EA-8668-5880-41C7250A7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0FED1-7036-2D12-920C-BA8849F0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F6EAF-206C-57AC-E7EC-A92536EDC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20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F80F8EA9-FC21-4513-8FDB-6ADA43AFA126}" type="datetime1">
              <a:rPr lang="en-US" smtClean="0"/>
              <a:t>8/11/2022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27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9DA11CFB-5B8D-4424-A57A-E6350DAC2FDC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07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13D04D3F-AF15-4D1F-853D-8D4B152BBDDC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5500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588B371C-D684-48A3-AF9F-C6EC63384B04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281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FDFE7972-FBA7-49D5-B748-C18521099DF7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12078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C5DDCE51-DDAD-4EE6-A09C-5AD610AFAFFA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499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6B81A613-6A28-4B92-A4F4-7ACB9B540BD3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2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295FCC7C-1183-4018-B34B-6A4B43CCC6EB}" type="datetime1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05985AE-48B8-4E33-91C3-807C782E0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814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660" y="1027113"/>
            <a:ext cx="93662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899558-635F-4FD7-A272-7D123E29D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Copyright Deb Newberry 2022</a:t>
            </a:r>
          </a:p>
        </p:txBody>
      </p:sp>
    </p:spTree>
    <p:extLst>
      <p:ext uri="{BB962C8B-B14F-4D97-AF65-F5344CB8AC3E}">
        <p14:creationId xmlns:p14="http://schemas.microsoft.com/office/powerpoint/2010/main" val="14991743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8F7CD4BF-3A5B-43AA-B316-7D9AA9C21B7F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5668963" y="2222500"/>
            <a:ext cx="5684837" cy="3930650"/>
          </a:xfrm>
          <a:solidFill>
            <a:schemeClr val="tx2"/>
          </a:solidFill>
          <a:ln w="25400">
            <a:solidFill>
              <a:schemeClr val="bg2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F5D9633-7504-4C7D-98DD-83D4148A5D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1" y="2222500"/>
            <a:ext cx="4465638" cy="3930650"/>
          </a:xfr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229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85931-47F0-29D4-8754-DCB070DC3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74514-406E-F6AC-8E18-BC8E68A85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D2A9F-D6EE-2D56-1B5F-42F430D6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C5BE4-2252-4051-ED6C-3C2C24B86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D6AFF-A9F1-08D8-EBDA-997048C3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329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8F7CD4BF-3A5B-43AA-B316-7D9AA9C21B7F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5668963" y="2222500"/>
            <a:ext cx="5684837" cy="3930650"/>
          </a:xfrm>
          <a:solidFill>
            <a:schemeClr val="tx2"/>
          </a:solidFill>
          <a:ln w="25400">
            <a:solidFill>
              <a:schemeClr val="bg2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F5D9633-7504-4C7D-98DD-83D4148A5D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1" y="2222500"/>
            <a:ext cx="4465638" cy="3930650"/>
          </a:xfr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3134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755B30B-7677-4AAC-9890-81A7EFF6B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E5F686-1654-4CE7-8DA0-0D626B36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5798"/>
            <a:ext cx="4770783" cy="3217461"/>
          </a:xfrm>
        </p:spPr>
        <p:txBody>
          <a:bodyPr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1576868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</p:spPr>
        <p:txBody>
          <a:bodyPr anchor="t"/>
          <a:lstStyle>
            <a:lvl1pPr marL="914400" indent="0">
              <a:lnSpc>
                <a:spcPct val="4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subtitle style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8036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Clos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BAB19D3-90A9-40E5-BED8-289A8919A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79" y="596393"/>
            <a:ext cx="5618922" cy="154250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0E4B7A8-67F1-4290-B537-DE49AD9FBF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8" y="2138901"/>
            <a:ext cx="5618922" cy="4033299"/>
          </a:xfrm>
        </p:spPr>
        <p:txBody>
          <a:bodyPr>
            <a:normAutofit/>
          </a:bodyPr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752B41F-4B4E-4E1F-9191-6BB3F421E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EFD1DB-7478-445F-ACEF-64BE4DFEC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Copyright: Deb Newberry 2022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43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259F-0C4E-FFFD-D1F1-26BEDB062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CB2C5-5BE0-266C-86D6-D4C242E265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F37F9-0949-32E8-3478-CD9DE7803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CBFA3-B665-5E91-057F-31DF54DC9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5F7C6-FA96-0224-0252-7BB93DDC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1D7BBF-9148-DEA6-6C04-4B954E4B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5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DE5D2-8572-E60A-BAFB-EAF61D732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501FF-F799-11D3-600A-9BF5327EC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340FF-1091-2794-F4B8-E1AAC797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1374E-F478-2220-0754-98D6DDA96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CAE845-FCC3-434F-77C9-91D52E578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701160-9C7C-5951-BC29-0DCAF2D8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2A0C31-4817-EE11-DF03-C0D8A6BD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E39D8E-E254-2C60-5424-5BE1B374E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750A-AC73-CBA7-4894-3AAC66B8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5DBCFF-CCFC-86E9-AB0B-6D00F810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927889-7D2A-019C-394A-09A5AE72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A07D9-4725-0036-9361-EE80BBE08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7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844F2D-DC65-53D7-E546-5B38CCF15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0AC41E-878F-E67C-781D-FA9191B7E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15B45-E552-71A3-7A2F-3EB3FA5C4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4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F4F86-47A5-48E2-D85D-49014C68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5D693-9679-23E9-AD44-30F64431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3E34D-4FD7-F990-A15C-A7DF3149A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C7AAA-C776-3E69-4D9C-DE656655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8345B-2247-16EC-5442-3F3B362E3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A88F2-41CF-793A-2FFD-2117D76D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5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6F8E5-3779-AF21-7A68-77D4FA1C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B71CEF-AF8D-47C8-6F2D-64C61B2077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6F502-D02E-4F31-F88A-2F2D008C4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8E518-C70E-1EAB-56F1-A385F4FC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3716C6-D793-12B3-FEDE-ABB36335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11F73-D970-865D-3C42-9447AD8F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5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90707B-B11D-04B6-B5F8-C3FE27039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0E9C8-AEA8-76B3-1CAC-288FDD887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9FF3-64D1-679A-284E-01B0536FF3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C0485-C7ED-46C1-8295-A65D74B1743D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AA483-492B-4F9D-73E5-EFFC451856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233B-2EF4-2F55-251C-228624C54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4D60-F326-4D7A-92F9-42B58893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0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Copyright Deb Newberry 2022</a:t>
            </a:r>
          </a:p>
        </p:txBody>
      </p:sp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1D4EDEEB-2E03-4B87-BA94-C954579CFFCB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000" y="5548045"/>
            <a:ext cx="1472490" cy="116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9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dmnewberry2001@yahoo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dmnewberry2001@yahoo.com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DFBEF1-999E-4936-BF38-194DE4D73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4478" y="6223924"/>
            <a:ext cx="629761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77AE2B-6027-43F9-BA2E-A6660DED4D1E}"/>
              </a:ext>
            </a:extLst>
          </p:cNvPr>
          <p:cNvSpPr txBox="1"/>
          <p:nvPr/>
        </p:nvSpPr>
        <p:spPr>
          <a:xfrm>
            <a:off x="1903565" y="1224735"/>
            <a:ext cx="77468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Never go in With a Blank Piece of Paper</a:t>
            </a:r>
          </a:p>
          <a:p>
            <a:pPr algn="ctr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07E310-8693-459F-9B89-D92F97F71295}"/>
              </a:ext>
            </a:extLst>
          </p:cNvPr>
          <p:cNvSpPr txBox="1"/>
          <p:nvPr/>
        </p:nvSpPr>
        <p:spPr>
          <a:xfrm>
            <a:off x="590062" y="4078994"/>
            <a:ext cx="41381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Deb Newberry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CEO, Newberry Technology Associates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Consultant, MNT-EC, BETA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3FFA0F-7669-29FD-C707-B9C2343C4C47}"/>
              </a:ext>
            </a:extLst>
          </p:cNvPr>
          <p:cNvSpPr txBox="1"/>
          <p:nvPr/>
        </p:nvSpPr>
        <p:spPr>
          <a:xfrm>
            <a:off x="4391025" y="2057400"/>
            <a:ext cx="2093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2022 HI TEC</a:t>
            </a:r>
          </a:p>
        </p:txBody>
      </p:sp>
    </p:spTree>
    <p:extLst>
      <p:ext uri="{BB962C8B-B14F-4D97-AF65-F5344CB8AC3E}">
        <p14:creationId xmlns:p14="http://schemas.microsoft.com/office/powerpoint/2010/main" val="375591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84446A-E534-4F2A-9784-1C5E77F0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4698FC-1624-47EA-B6C5-F8275C6A8757}"/>
              </a:ext>
            </a:extLst>
          </p:cNvPr>
          <p:cNvSpPr txBox="1"/>
          <p:nvPr/>
        </p:nvSpPr>
        <p:spPr>
          <a:xfrm>
            <a:off x="677334" y="117693"/>
            <a:ext cx="10833537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Step 3:   Review and study websites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Note:  If a national company, search local division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Look for/review: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Mission and Vision Statement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Research/science areas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Community Outreach Examples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Career Options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Leadership Team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Company organization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Make note of people/contact information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HR, Community Outreach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Managers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Department Managers (QA, Manufacturing, Engineering, Purchasing etc.)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Read the job postings appropriate for your class and/or students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Have your note taking sheets ready:  Requirements, Responsibilities, Qualifications,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Desired/Optional Skills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those items – what do or can you teach?, what is new? etc.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skills could be negotiable?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33AEE7-D72F-4FC6-B148-FD2724C15934}"/>
              </a:ext>
            </a:extLst>
          </p:cNvPr>
          <p:cNvSpPr txBox="1"/>
          <p:nvPr/>
        </p:nvSpPr>
        <p:spPr>
          <a:xfrm>
            <a:off x="4348683" y="6177059"/>
            <a:ext cx="4894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RESULT: You now have your starting position</a:t>
            </a:r>
          </a:p>
        </p:txBody>
      </p:sp>
    </p:spTree>
    <p:extLst>
      <p:ext uri="{BB962C8B-B14F-4D97-AF65-F5344CB8AC3E}">
        <p14:creationId xmlns:p14="http://schemas.microsoft.com/office/powerpoint/2010/main" val="57823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B5B091-5F75-4AF4-92E1-509B327E7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4276AC-CE07-4BD8-99B1-E1450D01277F}"/>
              </a:ext>
            </a:extLst>
          </p:cNvPr>
          <p:cNvSpPr txBox="1"/>
          <p:nvPr/>
        </p:nvSpPr>
        <p:spPr>
          <a:xfrm>
            <a:off x="1316420" y="724479"/>
            <a:ext cx="852126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Step 4: 	Start filling out your blank piece of paper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Knowledge – hard skills (often listed in qualifications)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Skills -  hard and soft</a:t>
            </a: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Work a specific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type of machine</a:t>
            </a: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   Familiar with certain type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 of procedures</a:t>
            </a: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   Document – write reports/ test result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Abilities – Often softer skills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	    Read and understand directions</a:t>
            </a: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    Work as a team (lead or member)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	    Plan work/scheduling</a:t>
            </a: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   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Solve problems</a:t>
            </a: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    Learn new skills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Qualifications – Usually a degree level or certification require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ment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Consider for negotiation or discussion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RESULT:  Your piece of paper is no longer blank</a:t>
            </a: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59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5D33CA-12BD-4B46-B42F-C95A03B7B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823" y="6116977"/>
            <a:ext cx="6297612" cy="365125"/>
          </a:xfrm>
        </p:spPr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A8EA19-972C-440B-BC0E-00934BE3E160}"/>
              </a:ext>
            </a:extLst>
          </p:cNvPr>
          <p:cNvSpPr txBox="1"/>
          <p:nvPr/>
        </p:nvSpPr>
        <p:spPr>
          <a:xfrm>
            <a:off x="420414" y="375898"/>
            <a:ext cx="10005848" cy="5382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Levels may be distinguished as Tech 3, Tech 2, Tech 1 based on experience and capabilities.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Operate nanofabrication tools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support experiments and pilot runs according to workflow, project schedules and SOPs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Ensure tools are performing at optimum levels and within specifications,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including conducting monitoring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Conduct daily transactions of tool work utilizing our workflow tracking systems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Ensure all data, both automated and manual, is collected and deposited in appropriate storage locations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Execute the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design of experiments, process improvement and regular characterization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on nanofabrication tools according to planned activities and tasks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Analyze data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that is considered part of relevant work tasks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Document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results of all process work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Prepare and maintain SOPs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Train new team members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as needed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maintenance and repair activities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on tools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process engineering, equipment engineering and field service staff for tool trouble shooting, introduction and modifications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movement of materials and material logistics and timely transactions of workflow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workstation safety and cleanliness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78057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978459-BBED-420D-AE1D-0FE4CF93B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61AA32-2D0C-45A4-807E-998A9E8B9C46}"/>
              </a:ext>
            </a:extLst>
          </p:cNvPr>
          <p:cNvSpPr txBox="1"/>
          <p:nvPr/>
        </p:nvSpPr>
        <p:spPr>
          <a:xfrm>
            <a:off x="1093076" y="532783"/>
            <a:ext cx="9543393" cy="5413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Education and Experience: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AA Degree in Electronics or related fields or equivalent in education and experience</a:t>
            </a:r>
            <a:br>
              <a:rPr lang="en-US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1 - 2 Years of experience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Job Knowledge, Skills, and Ability: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Must be able to read and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understand building blueprints and electronic schematics.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Must be a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proficient communicator and listener.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Able to work with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minimal supervision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Able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work individually and as part of a team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Computer literate,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high level of accuracy and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detail oriented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Must be able to handle multiple functions at the same time and maintain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good organizational skills.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Able to push/lift 75 pounds with some assistance.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Ability to climb ladders.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Bending at waist, sitting, kneeling, climbing, walking, crouching as job may require.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Ability to work in extreme temperatures.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Working in high noise levels requiring hearing protection. 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Working around lubricants, solvents, batteries, cleaning fluids, paints.</a:t>
            </a: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Qualifications: Education and Experience: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AA Degree in Electronics or related fields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or equivalent in education and experience 1 - 2 Years of experience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251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EFC637-35DA-47E7-9D70-EA45BEE9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C3E3DA-9802-47E0-94FF-301B464A72DE}"/>
              </a:ext>
            </a:extLst>
          </p:cNvPr>
          <p:cNvSpPr txBox="1"/>
          <p:nvPr/>
        </p:nvSpPr>
        <p:spPr>
          <a:xfrm>
            <a:off x="537049" y="520511"/>
            <a:ext cx="11546197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Step 5: 	Reach out to the appropriate corporate levels</a:t>
            </a:r>
          </a:p>
          <a:p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Attempt to locate a mid level person that matches you and your students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May need to use Human Resources or a Community Involvement person…LinkedIn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Sometimes the Administrative Assistant to Executives can also help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Example:  Per the org chart the V.P. of Operations is responsible for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   program management (and manufacturing)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   Contacting their office may get you in touch with the Admin. Assistant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    They may be able and willing to provide names and contact info.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RESULT: You now know who you would like to talk to for your meeting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37C390-11DD-4C80-924D-69A42D807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F37450-B376-4F79-9549-E94C6A3CA212}"/>
              </a:ext>
            </a:extLst>
          </p:cNvPr>
          <p:cNvSpPr txBox="1"/>
          <p:nvPr/>
        </p:nvSpPr>
        <p:spPr>
          <a:xfrm>
            <a:off x="493986" y="892472"/>
            <a:ext cx="1053136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 your outreach: (both searching for the “right” person and when you find them)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Thank them for being in your community/region/city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if you can acknowledge something they have done – research, service etc.</a:t>
            </a:r>
          </a:p>
          <a:p>
            <a:r>
              <a:rPr lang="en-US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Second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Tell them about you – educator… at school… teaching</a:t>
            </a:r>
          </a:p>
          <a:p>
            <a:r>
              <a:rPr lang="en-US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Third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you acknowledge how important it is for (company) to hire trained employees for their 	continued success </a:t>
            </a:r>
          </a:p>
          <a:p>
            <a:r>
              <a:rPr lang="en-US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Fourth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Your desire is to provide students with skills that match (company) needs</a:t>
            </a:r>
          </a:p>
          <a:p>
            <a:r>
              <a:rPr lang="en-US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Fifth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In order to ensure this coordination, you would like to meet with a manager responsible 	for……(not hiring manager necessarily or outside hiring company)</a:t>
            </a:r>
          </a:p>
          <a:p>
            <a:r>
              <a:rPr lang="en-US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Sixth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You have reviewed their website and job openings and have compiled a list of S,K,As to 	discuss (request 30 minutes)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Finally – don’t offer or agree to just send the list to them – you want a face-to-face meeting –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	(you want to establish a relationship with this person)</a:t>
            </a:r>
          </a:p>
        </p:txBody>
      </p:sp>
    </p:spTree>
    <p:extLst>
      <p:ext uri="{BB962C8B-B14F-4D97-AF65-F5344CB8AC3E}">
        <p14:creationId xmlns:p14="http://schemas.microsoft.com/office/powerpoint/2010/main" val="410167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820086-330D-4733-B7AF-AE455118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A36590-B65D-4B94-8FC5-3F9B694E8A22}"/>
              </a:ext>
            </a:extLst>
          </p:cNvPr>
          <p:cNvSpPr txBox="1"/>
          <p:nvPr/>
        </p:nvSpPr>
        <p:spPr>
          <a:xfrm>
            <a:off x="453277" y="1397390"/>
            <a:ext cx="10235744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Step 6: 	Finalize your “piece of paper”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You now have your contact name and information.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Research that person and their function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You want them to know you have done your homework when you meet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	i.e. ”Thank you for your time – you must be very busy – with this job 			       and you also coach…”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Based on their functional group, review job postings again – look for specifics for 	that area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Refine your list – type it out – make 2 copies – leave room (on yours) for comments, 	 clarifications and additions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RESULT:  You are ready!</a:t>
            </a:r>
          </a:p>
          <a:p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4133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2642CF-600C-4E30-9B14-8D366AA4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3F3263-CD5D-4C39-A999-EFEC50CEA18D}"/>
              </a:ext>
            </a:extLst>
          </p:cNvPr>
          <p:cNvSpPr txBox="1"/>
          <p:nvPr/>
        </p:nvSpPr>
        <p:spPr>
          <a:xfrm>
            <a:off x="420413" y="615473"/>
            <a:ext cx="1061544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Step 7:	Visit them!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Thank them for meeting, confirm duration of meeting (30 minutes) verify still a good time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You may want to send an email the day before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Provide the list to them – silence for a few minutes – then begin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You need to establish repour – but your main goal is to get their input on your list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Optional: *** verbally or in writing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 It would be great if.. (they or one of their team)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   Could come talk to your class – about what they do, employee skills they need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	Class syllabus – highlight where they could emphasize/influence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   Do a video recording of the above topics (or a zoom call)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   Provide a tour for your students of their facility (start with a subset of students)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   Provide future input to you and your students (internships)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RESULT:  You have made a good contact and have your information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50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54C6D5-ECEB-4FD0-B70F-8C5373A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8B0FE1-9597-41C9-B060-F293FF1E9331}"/>
              </a:ext>
            </a:extLst>
          </p:cNvPr>
          <p:cNvSpPr txBox="1"/>
          <p:nvPr/>
        </p:nvSpPr>
        <p:spPr>
          <a:xfrm>
            <a:off x="373868" y="682438"/>
            <a:ext cx="11282104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Step 8:	Thank them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Soon after the meeting, in writing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If appropriate, send them a revised list of S, K, A’s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Offer your or your students help in any way – nonproprietary investigation for example or… (IT support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)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Gently remind them of other ways they or their team could support your educational efforts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RESULT:  You have made a really good friend and contact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4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FE6BD2-EF03-41F3-BFB0-F162B223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F67AC7-7AE0-4104-9107-B477486912E3}"/>
              </a:ext>
            </a:extLst>
          </p:cNvPr>
          <p:cNvSpPr txBox="1"/>
          <p:nvPr/>
        </p:nvSpPr>
        <p:spPr>
          <a:xfrm>
            <a:off x="1119945" y="283836"/>
            <a:ext cx="947055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you!!!!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Final thoughts:</a:t>
            </a:r>
          </a:p>
          <a:p>
            <a:endParaRPr lang="en-US" dirty="0"/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Work with other faculty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As a group – Can accomplish much - Visit multiple companies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Use students to help with the research and investigation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Encourage documentation of what they do – soft skill development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Comments, suggestions, questions?  Need help?</a:t>
            </a: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 Newberry</a:t>
            </a:r>
          </a:p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952 270 9264</a:t>
            </a:r>
          </a:p>
          <a:p>
            <a:pPr algn="ctr"/>
            <a:r>
              <a:rPr lang="en-US" sz="2000" u="sng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dmnewberry2001@yahoo.com</a:t>
            </a:r>
            <a:endParaRPr lang="en-US" sz="2000" u="sng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debm.newberry@gmail.com</a:t>
            </a:r>
          </a:p>
        </p:txBody>
      </p:sp>
    </p:spTree>
    <p:extLst>
      <p:ext uri="{BB962C8B-B14F-4D97-AF65-F5344CB8AC3E}">
        <p14:creationId xmlns:p14="http://schemas.microsoft.com/office/powerpoint/2010/main" val="289333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5DEAA-77B3-030E-F2AC-EA7590F1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A0A14-1B62-EE10-4A52-EED1A29B7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Workshop</a:t>
            </a:r>
          </a:p>
          <a:p>
            <a:r>
              <a:rPr lang="en-US" dirty="0"/>
              <a:t>Need for Education/Industry Partnership</a:t>
            </a:r>
          </a:p>
          <a:p>
            <a:r>
              <a:rPr lang="en-US" dirty="0"/>
              <a:t>The Major Steps – the 30K foot view</a:t>
            </a:r>
          </a:p>
          <a:p>
            <a:r>
              <a:rPr lang="en-US" dirty="0"/>
              <a:t>Work through each step</a:t>
            </a:r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00C63-DF30-67BD-9083-69B426D2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Deb Newberry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93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DFBEF1-999E-4936-BF38-194DE4D73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4478" y="6223924"/>
            <a:ext cx="629761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77AE2B-6027-43F9-BA2E-A6660DED4D1E}"/>
              </a:ext>
            </a:extLst>
          </p:cNvPr>
          <p:cNvSpPr txBox="1"/>
          <p:nvPr/>
        </p:nvSpPr>
        <p:spPr>
          <a:xfrm>
            <a:off x="1903565" y="1224735"/>
            <a:ext cx="77468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Never go in With a Blank Piece of Paper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07E310-8693-459F-9B89-D92F97F71295}"/>
              </a:ext>
            </a:extLst>
          </p:cNvPr>
          <p:cNvSpPr txBox="1"/>
          <p:nvPr/>
        </p:nvSpPr>
        <p:spPr>
          <a:xfrm>
            <a:off x="590062" y="4078994"/>
            <a:ext cx="41381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Deb Newberry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CEO, Newberry Technology Associates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Consultant, MNT-EC, BETA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3FFA0F-7669-29FD-C707-B9C2343C4C47}"/>
              </a:ext>
            </a:extLst>
          </p:cNvPr>
          <p:cNvSpPr txBox="1"/>
          <p:nvPr/>
        </p:nvSpPr>
        <p:spPr>
          <a:xfrm>
            <a:off x="4391025" y="2057400"/>
            <a:ext cx="2093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2022 HI TEC</a:t>
            </a:r>
          </a:p>
        </p:txBody>
      </p:sp>
    </p:spTree>
    <p:extLst>
      <p:ext uri="{BB962C8B-B14F-4D97-AF65-F5344CB8AC3E}">
        <p14:creationId xmlns:p14="http://schemas.microsoft.com/office/powerpoint/2010/main" val="281438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5DEAA-77B3-030E-F2AC-EA7590F1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A0A14-1B62-EE10-4A52-EED1A29B7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Workshop</a:t>
            </a:r>
          </a:p>
          <a:p>
            <a:r>
              <a:rPr lang="en-US" dirty="0"/>
              <a:t>Need for Education/Industry Partnership</a:t>
            </a:r>
          </a:p>
          <a:p>
            <a:r>
              <a:rPr lang="en-US" dirty="0"/>
              <a:t>The Major Steps – the 30K foot view</a:t>
            </a:r>
          </a:p>
          <a:p>
            <a:r>
              <a:rPr lang="en-US" dirty="0"/>
              <a:t>Work through each step</a:t>
            </a:r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00C63-DF30-67BD-9083-69B426D2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461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71C80-6390-840E-F0AE-6A4AAFA9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4544F-0300-0ED6-DFB2-0F7521CB5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664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Deb --- stay tuned</a:t>
            </a:r>
          </a:p>
          <a:p>
            <a:endParaRPr lang="en-US" dirty="0"/>
          </a:p>
          <a:p>
            <a:r>
              <a:rPr lang="en-US" dirty="0"/>
              <a:t>For you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School and Location</a:t>
            </a:r>
          </a:p>
          <a:p>
            <a:pPr lvl="1"/>
            <a:r>
              <a:rPr lang="en-US" dirty="0"/>
              <a:t>Discipline  that you teach</a:t>
            </a:r>
          </a:p>
          <a:p>
            <a:pPr lvl="1"/>
            <a:r>
              <a:rPr lang="en-US" dirty="0"/>
              <a:t>Program focus</a:t>
            </a:r>
          </a:p>
          <a:p>
            <a:pPr lvl="1"/>
            <a:r>
              <a:rPr lang="en-US" dirty="0"/>
              <a:t>Experience working with Industry partners</a:t>
            </a:r>
          </a:p>
          <a:p>
            <a:pPr lvl="1"/>
            <a:r>
              <a:rPr lang="en-US" dirty="0"/>
              <a:t>At Noon today – what would define “success” for you?</a:t>
            </a:r>
          </a:p>
          <a:p>
            <a:pPr lvl="1"/>
            <a:endParaRPr lang="en-US" dirty="0"/>
          </a:p>
          <a:p>
            <a:r>
              <a:rPr lang="en-US" dirty="0"/>
              <a:t>Please write your first name and industry market on the card in front of you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E69D7-58DA-6C86-7DE3-5CEFBADA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147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9E07AE-7BAA-9270-198C-76CCD285F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2E5068-D076-5EA1-D79B-FBFFCFEE9B1D}"/>
              </a:ext>
            </a:extLst>
          </p:cNvPr>
          <p:cNvSpPr txBox="1"/>
          <p:nvPr/>
        </p:nvSpPr>
        <p:spPr>
          <a:xfrm>
            <a:off x="2886075" y="276225"/>
            <a:ext cx="8403839" cy="62170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This is a WORKSHOP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 will probably have to…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Do some work,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Take some notes,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Talk to your neighbor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Talk to 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Desired Outcomes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For you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For Others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Who is Deb?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Education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Career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16-year chunks (some overlapping)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Radiation analysis and test – space and weapons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Executive management – C &amp; DH systems for Satellites (Never GIWABPP)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Nanoscience Program and Educator NSF ATE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Next 16 years – not quite sure -   Consultant – Space Systems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38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12B13-88E6-44FB-85D6-73BFD65DB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67813"/>
            <a:ext cx="8596668" cy="13208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 much has changed in so little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D9D85-8AB2-4F09-A3A2-8E259D587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7775"/>
            <a:ext cx="8596668" cy="4502611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Exponential technology change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Disappearance of stovepipes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State and local credit requirements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Pandemic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Social distancing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Hybrid instruction – argh! Labs and hands-on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Health concerns –yourself, family, friends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Both have caused changes in: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Teaching – how, where, when…..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employers want and need from employees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employees want and need from employers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F1F3C-9377-48EE-8401-28A41D94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</p:spTree>
    <p:extLst>
      <p:ext uri="{BB962C8B-B14F-4D97-AF65-F5344CB8AC3E}">
        <p14:creationId xmlns:p14="http://schemas.microsoft.com/office/powerpoint/2010/main" val="118895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3B22E-1BC0-4B1C-B540-0C8085F7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8225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Soooooo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F2923-7D73-43E7-85C0-5FB30DDE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679" y="1006708"/>
            <a:ext cx="9318003" cy="4658368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What do educators want?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Student success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Students to be interested in what we are teaching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Encourage learning and social skills</a:t>
            </a:r>
          </a:p>
          <a:p>
            <a:pPr lvl="4"/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What do educators need?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Something easy to implement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Something easy to follow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Something to get students interested/excited</a:t>
            </a:r>
          </a:p>
          <a:p>
            <a:pPr lvl="4"/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What to do….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Multiple options – can potentially take a lot of time and money</a:t>
            </a:r>
          </a:p>
          <a:p>
            <a:pPr lvl="4"/>
            <a:r>
              <a:rPr lang="en-US" sz="8000" b="1" dirty="0">
                <a:latin typeface="Calibri" panose="020F0502020204030204" pitchFamily="34" charset="0"/>
                <a:cs typeface="Calibri" panose="020F0502020204030204" pitchFamily="34" charset="0"/>
              </a:rPr>
              <a:t>Get input and involvement in your class  from industry</a:t>
            </a:r>
          </a:p>
          <a:p>
            <a:pPr marL="1828800" lvl="4" indent="0">
              <a:buNone/>
            </a:pP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do we do?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D550F5-5304-43EB-AFF7-AB6BE9ADA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Copyright Deb Newberry 2022</a:t>
            </a:r>
          </a:p>
        </p:txBody>
      </p:sp>
    </p:spTree>
    <p:extLst>
      <p:ext uri="{BB962C8B-B14F-4D97-AF65-F5344CB8AC3E}">
        <p14:creationId xmlns:p14="http://schemas.microsoft.com/office/powerpoint/2010/main" val="399884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992CB0-B6D2-4EC2-9C06-DBADFB2D7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080787"/>
            <a:ext cx="629761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720693-D71E-482C-9123-C9827AB815F0}"/>
              </a:ext>
            </a:extLst>
          </p:cNvPr>
          <p:cNvSpPr txBox="1"/>
          <p:nvPr/>
        </p:nvSpPr>
        <p:spPr>
          <a:xfrm>
            <a:off x="2648607" y="1170292"/>
            <a:ext cx="584442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1:  Research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2:	Select 2 companies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3:   Review and study websites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4: 	Start filling out your blank piece of paper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5: 	Reach out to the appropriate corporate levels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6: 	Finalize your “piece of paper”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7:	Visit them!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8:	Thank them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07B43E-9F0F-47CE-A93D-B2E36630C2DE}"/>
              </a:ext>
            </a:extLst>
          </p:cNvPr>
          <p:cNvSpPr txBox="1"/>
          <p:nvPr/>
        </p:nvSpPr>
        <p:spPr>
          <a:xfrm>
            <a:off x="1082566" y="546538"/>
            <a:ext cx="2247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Do these steps...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8221D0-F3A9-41DA-91D4-935BC072728C}"/>
              </a:ext>
            </a:extLst>
          </p:cNvPr>
          <p:cNvSpPr txBox="1"/>
          <p:nvPr/>
        </p:nvSpPr>
        <p:spPr>
          <a:xfrm>
            <a:off x="4877935" y="5929738"/>
            <a:ext cx="361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This ppt set: Guide or a checklist</a:t>
            </a:r>
          </a:p>
        </p:txBody>
      </p:sp>
    </p:spTree>
    <p:extLst>
      <p:ext uri="{BB962C8B-B14F-4D97-AF65-F5344CB8AC3E}">
        <p14:creationId xmlns:p14="http://schemas.microsoft.com/office/powerpoint/2010/main" val="56310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814133-DF52-4320-A5B9-BC935A89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4CC21F-C553-4D8B-A9C5-E3363BF17E79}"/>
              </a:ext>
            </a:extLst>
          </p:cNvPr>
          <p:cNvSpPr txBox="1"/>
          <p:nvPr/>
        </p:nvSpPr>
        <p:spPr>
          <a:xfrm>
            <a:off x="561721" y="409051"/>
            <a:ext cx="10315829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1:  Research   (Get the “lay of the land”)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Local Companies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appropriate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for your discipline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Large and Small Companies, Public Utilities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Are local entities part of a large company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Companies that match programs within your school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Companies in the news – expanding, hiring – or community involvement (internships)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Rotary Clubs,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Ask within your own “social network” – neighbors, groups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Not sure where to start?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Google “engineering companies in (city)”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State or regional organizations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i.e. Medical Alley in the Midwest for biotech and medical devices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Ask ATE programs about industry partners/Advisory Boards/Leadership Teams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RESULT:  List with multiple entries of potential companies </a:t>
            </a:r>
          </a:p>
        </p:txBody>
      </p:sp>
    </p:spTree>
    <p:extLst>
      <p:ext uri="{BB962C8B-B14F-4D97-AF65-F5344CB8AC3E}">
        <p14:creationId xmlns:p14="http://schemas.microsoft.com/office/powerpoint/2010/main" val="222132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EDF49A-CA20-4D03-9CC9-01DD8105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A5B7D6-5A54-451C-9386-5AE8981895FE}"/>
              </a:ext>
            </a:extLst>
          </p:cNvPr>
          <p:cNvSpPr txBox="1"/>
          <p:nvPr/>
        </p:nvSpPr>
        <p:spPr>
          <a:xfrm>
            <a:off x="1387366" y="451513"/>
            <a:ext cx="7966841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2:	Select 2 companies that match your program or discipline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Note:  You may have to start with more than 2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Find companies that….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Are in, support or sponsor: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Chambers of Commerce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Rotary Club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State/Local Science Teacher Organizations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Boards of Directors/Leadership Teams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Girl Scouts, Boy Scouts, 4-H,  School Board, Non-profit organizations (Red Cross, FMSC et.al.)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Banners/Sponsors at school events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RESULT:   A short list of 2 companies for further research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84446A-E534-4F2A-9784-1C5E77F0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4698FC-1624-47EA-B6C5-F8275C6A8757}"/>
              </a:ext>
            </a:extLst>
          </p:cNvPr>
          <p:cNvSpPr txBox="1"/>
          <p:nvPr/>
        </p:nvSpPr>
        <p:spPr>
          <a:xfrm>
            <a:off x="677334" y="117693"/>
            <a:ext cx="10833537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3:   Review and study websites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Note:  If a national company, search local division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Look for/review: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Mission and Vision Statement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Research/science areas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Community Outreach Examples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Career Options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Leadership Team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Company organization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Make note of people/contact information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HR, Community Outreach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Program Managers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Department Managers (QA, Manufacturing, Engineering, Purchasing etc.)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Read the job postings appropriate for your class and/or students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your note taking sheets ready:  Requirements, Responsibilities, Qualifications,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Desired/Optional Skills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Of those items – what do or can you teach?, what is new? etc.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What skills could be negotiable?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33AEE7-D72F-4FC6-B148-FD2724C15934}"/>
              </a:ext>
            </a:extLst>
          </p:cNvPr>
          <p:cNvSpPr txBox="1"/>
          <p:nvPr/>
        </p:nvSpPr>
        <p:spPr>
          <a:xfrm>
            <a:off x="4348683" y="6177059"/>
            <a:ext cx="4894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RESULT: You now have your starting position</a:t>
            </a:r>
          </a:p>
        </p:txBody>
      </p:sp>
    </p:spTree>
    <p:extLst>
      <p:ext uri="{BB962C8B-B14F-4D97-AF65-F5344CB8AC3E}">
        <p14:creationId xmlns:p14="http://schemas.microsoft.com/office/powerpoint/2010/main" val="169269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71C80-6390-840E-F0AE-6A4AAFA9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4544F-0300-0ED6-DFB2-0F7521CB5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664"/>
            <a:ext cx="8596668" cy="388077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Deb --- stay tuned</a:t>
            </a:r>
          </a:p>
          <a:p>
            <a:endParaRPr lang="en-US" dirty="0"/>
          </a:p>
          <a:p>
            <a:r>
              <a:rPr lang="en-US" dirty="0"/>
              <a:t>For you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School and Location</a:t>
            </a:r>
          </a:p>
          <a:p>
            <a:pPr lvl="1"/>
            <a:r>
              <a:rPr lang="en-US" dirty="0"/>
              <a:t>Discipline  that you teach</a:t>
            </a:r>
          </a:p>
          <a:p>
            <a:pPr lvl="1"/>
            <a:r>
              <a:rPr lang="en-US" dirty="0"/>
              <a:t>Program focus</a:t>
            </a:r>
          </a:p>
          <a:p>
            <a:pPr lvl="1"/>
            <a:r>
              <a:rPr lang="en-US" dirty="0"/>
              <a:t>Experience working with Industry partners</a:t>
            </a:r>
          </a:p>
          <a:p>
            <a:pPr lvl="1"/>
            <a:r>
              <a:rPr lang="en-US" dirty="0"/>
              <a:t>At Noon today – what would define “success” for you?</a:t>
            </a:r>
          </a:p>
          <a:p>
            <a:pPr lvl="1"/>
            <a:endParaRPr lang="en-US" dirty="0"/>
          </a:p>
          <a:p>
            <a:r>
              <a:rPr lang="en-US" dirty="0"/>
              <a:t>Please write your first name and industry market on the card in front of you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E69D7-58DA-6C86-7DE3-5CEFBADA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Deb Newberry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475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B5B091-5F75-4AF4-92E1-509B327E7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4276AC-CE07-4BD8-99B1-E1450D01277F}"/>
              </a:ext>
            </a:extLst>
          </p:cNvPr>
          <p:cNvSpPr txBox="1"/>
          <p:nvPr/>
        </p:nvSpPr>
        <p:spPr>
          <a:xfrm>
            <a:off x="1316420" y="724479"/>
            <a:ext cx="852126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4: 	Start filling out your blank piece of paper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Knowledge – hard skills (often listed in qualifications)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Skills -  hard and soft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Work a specific type of machine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Familiar with certain types of procedures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Document – write reports/ test results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Abilities – Often softer skills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 Read and understand directions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 Work as a team (lead or member)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 Plan work/scheduling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 Solve problems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 Learn new skills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Qualifications – Usually a degree level or certification requirement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Consider for negotiation or discussion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RESULT:  Your piece of paper is no longer blank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48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5D33CA-12BD-4B46-B42F-C95A03B7B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823" y="6116977"/>
            <a:ext cx="629761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A8EA19-972C-440B-BC0E-00934BE3E160}"/>
              </a:ext>
            </a:extLst>
          </p:cNvPr>
          <p:cNvSpPr txBox="1"/>
          <p:nvPr/>
        </p:nvSpPr>
        <p:spPr>
          <a:xfrm>
            <a:off x="420414" y="375898"/>
            <a:ext cx="10005848" cy="5382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Levels may be distinguished as Tech 3, Tech 2, Tech 1 based on experience and capabilities.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Operate nanofabrication tools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support experiments and pilot runs according to workflow, project schedules and SOPs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Ensure tools are performing at optimum levels and within specifications,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including conducting monitoring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Conduct daily transactions of tool work utilizing our workflow tracking systems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Ensure all data, both automated and manual, is collected and deposited in appropriate storage locations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Execute the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design of experiments, process improvement and regular characterization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on nanofabrication tools according to planned activities and tasks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Analyze data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that is considered part of relevant work tasks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Document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results of all process work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Prepare and maintain SOPs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Train new team members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as needed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maintenance and repair activities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on tools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process engineering, equipment engineering and field service staff for tool trouble shooting, introduction and modifications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movement of materials and material logistics and timely transactions of workflow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workstation safety and cleanliness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366821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978459-BBED-420D-AE1D-0FE4CF93B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61AA32-2D0C-45A4-807E-998A9E8B9C46}"/>
              </a:ext>
            </a:extLst>
          </p:cNvPr>
          <p:cNvSpPr txBox="1"/>
          <p:nvPr/>
        </p:nvSpPr>
        <p:spPr>
          <a:xfrm>
            <a:off x="1093076" y="532783"/>
            <a:ext cx="9543393" cy="5413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Education and Experience: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AA Degree in Electronics or related fields or equivalent in education and experience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1 - 2 Years of experience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Job Knowledge, Skills, and Ability: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Must be able to read and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understand building blueprints and electronic schematics.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Must be a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proficient communicator and listener.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Able to work with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minimal supervision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Able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work individually and as part of a team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Computer literate,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high level of accuracy and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detail oriented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Must be able to handle multiple functions at the same time and maintain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good organizational skills.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Able to push/lift 75 pounds with some assistance.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Ability to climb ladders.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Bending at waist, sitting, kneeling, climbing, walking, crouching as job may require.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Ability to work in extreme temperatures.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Working in high noise levels requiring hearing protection.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Working around lubricants, solvents, batteries, cleaning fluids, paints.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Qualifications: Education and Experience: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AA Degree in Electronics or related fields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or equivalent in education and experience 1 - 2 Years of experience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064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EFC637-35DA-47E7-9D70-EA45BEE9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C3E3DA-9802-47E0-94FF-301B464A72DE}"/>
              </a:ext>
            </a:extLst>
          </p:cNvPr>
          <p:cNvSpPr txBox="1"/>
          <p:nvPr/>
        </p:nvSpPr>
        <p:spPr>
          <a:xfrm>
            <a:off x="537049" y="520511"/>
            <a:ext cx="11546197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5: 	Reach out to the appropriate corporate levels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Attempt to locate a mid level person that matches you and your students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May need to use Human Resources or a Community Involvement person…LinkedIn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Sometimes the Administrative Assistant to Executives can also help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Example:  Per the org chart the V.P. of Operations is responsible for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program management (and manufacturing)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Contacting their office may get you in touch with the Admin. Assistant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 They may be able and willing to provide names and contact info.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RESULT: You now know who you would like to talk to for your meeting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30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37C390-11DD-4C80-924D-69A42D807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F37450-B376-4F79-9549-E94C6A3CA212}"/>
              </a:ext>
            </a:extLst>
          </p:cNvPr>
          <p:cNvSpPr txBox="1"/>
          <p:nvPr/>
        </p:nvSpPr>
        <p:spPr>
          <a:xfrm>
            <a:off x="493986" y="892472"/>
            <a:ext cx="1053136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 your outreach: (both searching for the “right” person and when you find them)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First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Thank them for being in your community/region/city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if you can acknowledge something they have done – research, service etc.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Second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Tell them about you – educator… at school… teaching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Third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you acknowledge how important it is for (company) to hire trained employees for their 	continued success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Fourth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Your desire is to provide students with skills that match (company) needs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Fifth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In order to ensure this coordination, you would like to meet with a manager responsible 	for……(not hiring manager necessarily or outside hiring company)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Sixth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You have reviewed their website and job openings and have compiled a list of S,K,As to 	discuss (request 30 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Finally – don’t offer or agree to just send the list to them – you want a face-to-face meeting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 	(you want to establish a relationship with this person)</a:t>
            </a:r>
          </a:p>
        </p:txBody>
      </p:sp>
    </p:spTree>
    <p:extLst>
      <p:ext uri="{BB962C8B-B14F-4D97-AF65-F5344CB8AC3E}">
        <p14:creationId xmlns:p14="http://schemas.microsoft.com/office/powerpoint/2010/main" val="58558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820086-330D-4733-B7AF-AE455118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A36590-B65D-4B94-8FC5-3F9B694E8A22}"/>
              </a:ext>
            </a:extLst>
          </p:cNvPr>
          <p:cNvSpPr txBox="1"/>
          <p:nvPr/>
        </p:nvSpPr>
        <p:spPr>
          <a:xfrm>
            <a:off x="453277" y="1397390"/>
            <a:ext cx="10235744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6: 	Finalize your “piece of paper”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You now have your contact name and 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Research that person and their function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You want them to know you have done your homework when you meet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i.e. ”Thank you for your time – you must be very busy – with this job 			       and you also coach…”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Based on their functional group, review job postings again – look for specifics for 	that area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Refine your list – type it out – make 2 copies – leave room (on yours) for comments, 	 clarifications and additions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RESULT:  You are ready!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6696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2642CF-600C-4E30-9B14-8D366AA4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3F3263-CD5D-4C39-A999-EFEC50CEA18D}"/>
              </a:ext>
            </a:extLst>
          </p:cNvPr>
          <p:cNvSpPr txBox="1"/>
          <p:nvPr/>
        </p:nvSpPr>
        <p:spPr>
          <a:xfrm>
            <a:off x="420413" y="615473"/>
            <a:ext cx="1061544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7:	Visit them!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Thank them for meeting, confirm duration of meeting (30 minutes) verify still a good time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You may want to send an email the day before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Provide the list to them – silence for a few minutes – then begin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You need to establish repour – but your main goal is to get their input on your list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Optional: *** verbally or in writing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It would be great if.. (they or one of their team)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Could come talk to your class – about what they do, employee skills they need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Class syllabus – highlight where they could emphasize/influence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Do a video recording of the above topics (or a zoom call)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Provide a tour for your students of their facility (start with a subset of students)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   Provide future input to you and your students (internships)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RESULT:  You have made a good contact and have your information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78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54C6D5-ECEB-4FD0-B70F-8C5373A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8B0FE1-9597-41C9-B060-F293FF1E9331}"/>
              </a:ext>
            </a:extLst>
          </p:cNvPr>
          <p:cNvSpPr txBox="1"/>
          <p:nvPr/>
        </p:nvSpPr>
        <p:spPr>
          <a:xfrm>
            <a:off x="373868" y="682438"/>
            <a:ext cx="11282104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Step 8:	Thank them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Soon after the meeting, in writing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If appropriate, send them a revised list of S, K, A’s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Offer your or your students help in any way – nonproprietary investigation for example or… (IT support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)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Gently remind them of other ways they or their team could support your educational efforts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RESULT:  You have made a really good friend and contact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19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FE6BD2-EF03-41F3-BFB0-F162B223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Copyright Deb Newberry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F67AC7-7AE0-4104-9107-B477486912E3}"/>
              </a:ext>
            </a:extLst>
          </p:cNvPr>
          <p:cNvSpPr txBox="1"/>
          <p:nvPr/>
        </p:nvSpPr>
        <p:spPr>
          <a:xfrm>
            <a:off x="1119945" y="283836"/>
            <a:ext cx="947055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Thank you!!!!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Final thoughts: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Work with other faculty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As a group – Can accomplish much - Visit multiple companies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Use students to help with the research and investigation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Encourage documentation of what they do – soft skill development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Comments, suggestions, questions?  Need help?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E83C3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Deb Newberry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952 270 9264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dmnewberry2001@yahoo.com</a:t>
            </a:r>
            <a:endParaRPr kumimoji="0" lang="en-US" sz="2000" b="0" i="0" u="sng" strike="noStrike" kern="1200" cap="none" spc="0" normalizeH="0" baseline="0" noProof="0" dirty="0">
              <a:ln>
                <a:noFill/>
              </a:ln>
              <a:solidFill>
                <a:srgbClr val="2E83C3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debm.newberry@gmail.com</a:t>
            </a:r>
          </a:p>
        </p:txBody>
      </p:sp>
    </p:spTree>
    <p:extLst>
      <p:ext uri="{BB962C8B-B14F-4D97-AF65-F5344CB8AC3E}">
        <p14:creationId xmlns:p14="http://schemas.microsoft.com/office/powerpoint/2010/main" val="29554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9E07AE-7BAA-9270-198C-76CCD285F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Deb Newberry 2022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2E5068-D076-5EA1-D79B-FBFFCFEE9B1D}"/>
              </a:ext>
            </a:extLst>
          </p:cNvPr>
          <p:cNvSpPr txBox="1"/>
          <p:nvPr/>
        </p:nvSpPr>
        <p:spPr>
          <a:xfrm>
            <a:off x="2886075" y="276225"/>
            <a:ext cx="8403839" cy="62170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a WORKSHOP</a:t>
            </a:r>
          </a:p>
          <a:p>
            <a:endParaRPr lang="en-US" dirty="0"/>
          </a:p>
          <a:p>
            <a:r>
              <a:rPr lang="en-US" dirty="0"/>
              <a:t>So will probably have to…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some work,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Take some notes,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Talk to your neighbor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Talk to me</a:t>
            </a:r>
          </a:p>
          <a:p>
            <a:endParaRPr lang="en-US" dirty="0"/>
          </a:p>
          <a:p>
            <a:r>
              <a:rPr lang="en-US" dirty="0"/>
              <a:t>Desired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Others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Who is Deb?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Career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16-year chunks (some overlapping)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Radiation analysis and test – space and weapons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Executive management – C &amp; DH systems for Satellites (Never GIWABPP)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Nanoscience Program and Educator NSF 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Next 16 years – not quite sure -   Consultant – Space Systems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12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12B13-88E6-44FB-85D6-73BFD65DB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67813"/>
            <a:ext cx="8596668" cy="13208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 much has changed in so little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D9D85-8AB2-4F09-A3A2-8E259D587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7775"/>
            <a:ext cx="8596668" cy="450261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Exponential technology change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Disappearance of stovepipes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State and local credit requirements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Pandemic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Social distancing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Hybrid instruction – argh! Labs and hands-on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Health concerns –yourself, family, friends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Both have caused changes in: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Teaching – how, where, when…..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employers want and need from employees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employees want and need from employers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F1F3C-9377-48EE-8401-28A41D94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</p:spTree>
    <p:extLst>
      <p:ext uri="{BB962C8B-B14F-4D97-AF65-F5344CB8AC3E}">
        <p14:creationId xmlns:p14="http://schemas.microsoft.com/office/powerpoint/2010/main" val="37102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3B22E-1BC0-4B1C-B540-0C8085F7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8225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Soooooo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F2923-7D73-43E7-85C0-5FB30DDE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679" y="1006708"/>
            <a:ext cx="9318003" cy="4658368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What do educators want?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Student success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Students to be interested in what we are teaching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Encourage learning and social skills</a:t>
            </a:r>
          </a:p>
          <a:p>
            <a:pPr lvl="4"/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What do educators need?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Something easy to implement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Something easy to follow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Something to get students interested/excited</a:t>
            </a:r>
          </a:p>
          <a:p>
            <a:pPr lvl="4"/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What to do….</a:t>
            </a:r>
          </a:p>
          <a:p>
            <a:pPr lvl="4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Multiple options – can potentially take a lot of time and money</a:t>
            </a:r>
          </a:p>
          <a:p>
            <a:pPr lvl="4"/>
            <a:r>
              <a:rPr lang="en-US" sz="8000" b="1" dirty="0">
                <a:latin typeface="Calibri" panose="020F0502020204030204" pitchFamily="34" charset="0"/>
                <a:cs typeface="Calibri" panose="020F0502020204030204" pitchFamily="34" charset="0"/>
              </a:rPr>
              <a:t>Get input and involvement in your class  from industry</a:t>
            </a:r>
          </a:p>
          <a:p>
            <a:pPr marL="1828800" lvl="4" indent="0">
              <a:buNone/>
            </a:pP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do we do?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D550F5-5304-43EB-AFF7-AB6BE9ADA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Copyright Deb Newberry 2022</a:t>
            </a:r>
          </a:p>
        </p:txBody>
      </p:sp>
    </p:spTree>
    <p:extLst>
      <p:ext uri="{BB962C8B-B14F-4D97-AF65-F5344CB8AC3E}">
        <p14:creationId xmlns:p14="http://schemas.microsoft.com/office/powerpoint/2010/main" val="218387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992CB0-B6D2-4EC2-9C06-DBADFB2D7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080787"/>
            <a:ext cx="6297612" cy="365125"/>
          </a:xfrm>
        </p:spPr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720693-D71E-482C-9123-C9827AB815F0}"/>
              </a:ext>
            </a:extLst>
          </p:cNvPr>
          <p:cNvSpPr txBox="1"/>
          <p:nvPr/>
        </p:nvSpPr>
        <p:spPr>
          <a:xfrm>
            <a:off x="2648607" y="1170292"/>
            <a:ext cx="584442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Step 1:  Research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Step 2:	Select 2 companies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Step 3:   Review and study websites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Step 4: 	Start filling out your blank piece of paper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Step 5: 	Reach out to the appropriate corporate levels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Step 6: 	Finalize your “piece of paper”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Step 7:	Visit them!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Step 8:	Thank them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07B43E-9F0F-47CE-A93D-B2E36630C2DE}"/>
              </a:ext>
            </a:extLst>
          </p:cNvPr>
          <p:cNvSpPr txBox="1"/>
          <p:nvPr/>
        </p:nvSpPr>
        <p:spPr>
          <a:xfrm>
            <a:off x="1082566" y="546538"/>
            <a:ext cx="2247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Do these steps...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8221D0-F3A9-41DA-91D4-935BC072728C}"/>
              </a:ext>
            </a:extLst>
          </p:cNvPr>
          <p:cNvSpPr txBox="1"/>
          <p:nvPr/>
        </p:nvSpPr>
        <p:spPr>
          <a:xfrm>
            <a:off x="4877935" y="5929738"/>
            <a:ext cx="361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ppt set: Guide or a checklist</a:t>
            </a:r>
          </a:p>
        </p:txBody>
      </p:sp>
    </p:spTree>
    <p:extLst>
      <p:ext uri="{BB962C8B-B14F-4D97-AF65-F5344CB8AC3E}">
        <p14:creationId xmlns:p14="http://schemas.microsoft.com/office/powerpoint/2010/main" val="332293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814133-DF52-4320-A5B9-BC935A89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4CC21F-C553-4D8B-A9C5-E3363BF17E79}"/>
              </a:ext>
            </a:extLst>
          </p:cNvPr>
          <p:cNvSpPr txBox="1"/>
          <p:nvPr/>
        </p:nvSpPr>
        <p:spPr>
          <a:xfrm>
            <a:off x="561721" y="409051"/>
            <a:ext cx="10315829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Step 1:  Research   (Get the “lay of the land”)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Local Companies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appropriate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your discipline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Large and Small Companies, Public Utilities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Are local entities part of a large company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Companies that match programs within your school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Companies in the news – expanding, hiring – or community involvement (internships)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Rotary Clubs,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Ask within your own “social network” – neighbors, groups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Not sure where to start?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Google “engineering companies in (city)”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State or regional organizations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	i.e. Medical Alley in the Midwest for biotech and medical devices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	Ask ATE programs about industry partners/Advisory Boards/Leadership Teams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RESULT:  List with multiple entries of potential companies </a:t>
            </a:r>
          </a:p>
        </p:txBody>
      </p:sp>
    </p:spTree>
    <p:extLst>
      <p:ext uri="{BB962C8B-B14F-4D97-AF65-F5344CB8AC3E}">
        <p14:creationId xmlns:p14="http://schemas.microsoft.com/office/powerpoint/2010/main" val="288148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EDF49A-CA20-4D03-9CC9-01DD8105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Deb Newberry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A5B7D6-5A54-451C-9386-5AE8981895FE}"/>
              </a:ext>
            </a:extLst>
          </p:cNvPr>
          <p:cNvSpPr txBox="1"/>
          <p:nvPr/>
        </p:nvSpPr>
        <p:spPr>
          <a:xfrm>
            <a:off x="1387366" y="451513"/>
            <a:ext cx="7966841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Step 2:	Select 2 companies that match your program or discipline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Note:  You may have to start with more than 2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Find companies that….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Are in, support or sponsor: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Chambers of Commerce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Rotary Club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State/Local Science Teacher Organizations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Boards of Directors/Leadership Teams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Girl Scouts, Boy Scouts, 4-H,  School Board, Non-profit organizations (Red Cross, FMSC et.al.)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Banners/Sponsors at school events</a:t>
            </a:r>
          </a:p>
          <a:p>
            <a:pPr lvl="1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RESULT:   A short list of 2 companies for further research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72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D25DA7EFABEF439271A3FD99786188" ma:contentTypeVersion="17" ma:contentTypeDescription="Create a new document." ma:contentTypeScope="" ma:versionID="60f3dcfce5b03100e702c3d1583ad7d5">
  <xsd:schema xmlns:xsd="http://www.w3.org/2001/XMLSchema" xmlns:xs="http://www.w3.org/2001/XMLSchema" xmlns:p="http://schemas.microsoft.com/office/2006/metadata/properties" xmlns:ns2="9d708fe1-499a-404b-8760-7fadc8efcb04" xmlns:ns3="0ea9a507-3a85-4b04-86ce-1835e911386e" targetNamespace="http://schemas.microsoft.com/office/2006/metadata/properties" ma:root="true" ma:fieldsID="9a19d4c855822114fa692313c69b880c" ns2:_="" ns3:_="">
    <xsd:import namespace="9d708fe1-499a-404b-8760-7fadc8efcb04"/>
    <xsd:import namespace="0ea9a507-3a85-4b04-86ce-1835e91138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708fe1-499a-404b-8760-7fadc8efcb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Sign-off status" ma:internalName="Sign_x002d_off_x0020_status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027a1e9-ec08-4917-9741-23a37c4b61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9a507-3a85-4b04-86ce-1835e911386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b103eaf-f901-4902-b28b-b71007d92640}" ma:internalName="TaxCatchAll" ma:showField="CatchAllData" ma:web="0ea9a507-3a85-4b04-86ce-1835e91138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D287E8-F39F-4C9A-8094-30B6B993A9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03BA25-7811-4F1F-99E8-E6AD04F02A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708fe1-499a-404b-8760-7fadc8efcb04"/>
    <ds:schemaRef ds:uri="0ea9a507-3a85-4b04-86ce-1835e91138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4222</Words>
  <Application>Microsoft Office PowerPoint</Application>
  <PresentationFormat>Widescreen</PresentationFormat>
  <Paragraphs>580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PowerPoint Presentation</vt:lpstr>
      <vt:lpstr>Workshop Agenda</vt:lpstr>
      <vt:lpstr>True Introductions</vt:lpstr>
      <vt:lpstr>PowerPoint Presentation</vt:lpstr>
      <vt:lpstr>So much has changed in so little time</vt:lpstr>
      <vt:lpstr>Soooooo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Workshop Agenda</vt:lpstr>
      <vt:lpstr>True Introductions</vt:lpstr>
      <vt:lpstr>PowerPoint Presentation</vt:lpstr>
      <vt:lpstr>So much has changed in so little time</vt:lpstr>
      <vt:lpstr>Soooooo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 Newberry</dc:creator>
  <cp:lastModifiedBy>Mark Whitney</cp:lastModifiedBy>
  <cp:revision>1</cp:revision>
  <dcterms:created xsi:type="dcterms:W3CDTF">2022-07-25T18:35:02Z</dcterms:created>
  <dcterms:modified xsi:type="dcterms:W3CDTF">2022-08-11T16:21:53Z</dcterms:modified>
</cp:coreProperties>
</file>